
<file path=[Content_Types].xml><?xml version="1.0" encoding="utf-8"?>
<Types xmlns="http://schemas.openxmlformats.org/package/2006/content-types">
  <Default Extension="xml" ContentType="application/xml"/>
  <Default Extension="jpg" ContentType="image/jpeg"/>
  <Default Extension="mp3" ContentType="audio/unknown"/>
  <Default Extension="mp4" ContentType="video/unknown"/>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handoutMasterIdLst>
    <p:handoutMasterId r:id="rId15"/>
  </p:handoutMasterIdLst>
  <p:sldIdLst>
    <p:sldId id="324" r:id="rId2"/>
    <p:sldId id="321" r:id="rId3"/>
    <p:sldId id="322" r:id="rId4"/>
    <p:sldId id="307" r:id="rId5"/>
    <p:sldId id="315" r:id="rId6"/>
    <p:sldId id="323" r:id="rId7"/>
    <p:sldId id="326" r:id="rId8"/>
    <p:sldId id="316" r:id="rId9"/>
    <p:sldId id="319" r:id="rId10"/>
    <p:sldId id="317" r:id="rId11"/>
    <p:sldId id="318" r:id="rId12"/>
    <p:sldId id="327" r:id="rId13"/>
  </p:sldIdLst>
  <p:sldSz cx="10080625" cy="7559675"/>
  <p:notesSz cx="6888163" cy="9623425"/>
  <p:defaultTextStyle>
    <a:defPPr>
      <a:defRPr lang="en-GB"/>
    </a:defPPr>
    <a:lvl1pPr algn="l" rtl="0" eaLnBrk="0" fontAlgn="base" hangingPunct="0">
      <a:spcBef>
        <a:spcPct val="0"/>
      </a:spcBef>
      <a:spcAft>
        <a:spcPct val="0"/>
      </a:spcAft>
      <a:defRPr sz="2400" kern="1200">
        <a:solidFill>
          <a:srgbClr val="0000FF"/>
        </a:solidFill>
        <a:latin typeface="Verdana" charset="0"/>
        <a:ea typeface="ＭＳ Ｐゴシック" charset="0"/>
        <a:cs typeface="+mn-cs"/>
      </a:defRPr>
    </a:lvl1pPr>
    <a:lvl2pPr marL="457200" algn="l" rtl="0" eaLnBrk="0" fontAlgn="base" hangingPunct="0">
      <a:spcBef>
        <a:spcPct val="0"/>
      </a:spcBef>
      <a:spcAft>
        <a:spcPct val="0"/>
      </a:spcAft>
      <a:defRPr sz="2400" kern="1200">
        <a:solidFill>
          <a:srgbClr val="0000FF"/>
        </a:solidFill>
        <a:latin typeface="Verdana" charset="0"/>
        <a:ea typeface="ＭＳ Ｐゴシック" charset="0"/>
        <a:cs typeface="+mn-cs"/>
      </a:defRPr>
    </a:lvl2pPr>
    <a:lvl3pPr marL="914400" algn="l" rtl="0" eaLnBrk="0" fontAlgn="base" hangingPunct="0">
      <a:spcBef>
        <a:spcPct val="0"/>
      </a:spcBef>
      <a:spcAft>
        <a:spcPct val="0"/>
      </a:spcAft>
      <a:defRPr sz="2400" kern="1200">
        <a:solidFill>
          <a:srgbClr val="0000FF"/>
        </a:solidFill>
        <a:latin typeface="Verdana" charset="0"/>
        <a:ea typeface="ＭＳ Ｐゴシック" charset="0"/>
        <a:cs typeface="+mn-cs"/>
      </a:defRPr>
    </a:lvl3pPr>
    <a:lvl4pPr marL="1371600" algn="l" rtl="0" eaLnBrk="0" fontAlgn="base" hangingPunct="0">
      <a:spcBef>
        <a:spcPct val="0"/>
      </a:spcBef>
      <a:spcAft>
        <a:spcPct val="0"/>
      </a:spcAft>
      <a:defRPr sz="2400" kern="1200">
        <a:solidFill>
          <a:srgbClr val="0000FF"/>
        </a:solidFill>
        <a:latin typeface="Verdana" charset="0"/>
        <a:ea typeface="ＭＳ Ｐゴシック" charset="0"/>
        <a:cs typeface="+mn-cs"/>
      </a:defRPr>
    </a:lvl4pPr>
    <a:lvl5pPr marL="1828800" algn="l" rtl="0" eaLnBrk="0" fontAlgn="base" hangingPunct="0">
      <a:spcBef>
        <a:spcPct val="0"/>
      </a:spcBef>
      <a:spcAft>
        <a:spcPct val="0"/>
      </a:spcAft>
      <a:defRPr sz="2400" kern="1200">
        <a:solidFill>
          <a:srgbClr val="0000FF"/>
        </a:solidFill>
        <a:latin typeface="Verdana" charset="0"/>
        <a:ea typeface="ＭＳ Ｐゴシック" charset="0"/>
        <a:cs typeface="+mn-cs"/>
      </a:defRPr>
    </a:lvl5pPr>
    <a:lvl6pPr marL="2286000" algn="l" defTabSz="457200" rtl="0" eaLnBrk="1" latinLnBrk="0" hangingPunct="1">
      <a:defRPr sz="2400" kern="1200">
        <a:solidFill>
          <a:srgbClr val="0000FF"/>
        </a:solidFill>
        <a:latin typeface="Verdana" charset="0"/>
        <a:ea typeface="ＭＳ Ｐゴシック" charset="0"/>
        <a:cs typeface="+mn-cs"/>
      </a:defRPr>
    </a:lvl6pPr>
    <a:lvl7pPr marL="2743200" algn="l" defTabSz="457200" rtl="0" eaLnBrk="1" latinLnBrk="0" hangingPunct="1">
      <a:defRPr sz="2400" kern="1200">
        <a:solidFill>
          <a:srgbClr val="0000FF"/>
        </a:solidFill>
        <a:latin typeface="Verdana" charset="0"/>
        <a:ea typeface="ＭＳ Ｐゴシック" charset="0"/>
        <a:cs typeface="+mn-cs"/>
      </a:defRPr>
    </a:lvl7pPr>
    <a:lvl8pPr marL="3200400" algn="l" defTabSz="457200" rtl="0" eaLnBrk="1" latinLnBrk="0" hangingPunct="1">
      <a:defRPr sz="2400" kern="1200">
        <a:solidFill>
          <a:srgbClr val="0000FF"/>
        </a:solidFill>
        <a:latin typeface="Verdana" charset="0"/>
        <a:ea typeface="ＭＳ Ｐゴシック" charset="0"/>
        <a:cs typeface="+mn-cs"/>
      </a:defRPr>
    </a:lvl8pPr>
    <a:lvl9pPr marL="3657600" algn="l" defTabSz="457200" rtl="0" eaLnBrk="1" latinLnBrk="0" hangingPunct="1">
      <a:defRPr sz="2400" kern="1200">
        <a:solidFill>
          <a:srgbClr val="0000FF"/>
        </a:solidFill>
        <a:latin typeface="Verdana"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0FF"/>
    <a:srgbClr val="3366FF"/>
    <a:srgbClr val="676767"/>
    <a:srgbClr val="FFFFFF"/>
    <a:srgbClr val="800000"/>
    <a:srgbClr val="098022"/>
    <a:srgbClr val="109D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4671" autoAdjust="0"/>
    <p:restoredTop sz="95771" autoAdjust="0"/>
  </p:normalViewPr>
  <p:slideViewPr>
    <p:cSldViewPr>
      <p:cViewPr>
        <p:scale>
          <a:sx n="100" d="100"/>
          <a:sy n="100" d="100"/>
        </p:scale>
        <p:origin x="-1096" y="-80"/>
      </p:cViewPr>
      <p:guideLst>
        <p:guide orient="horz" pos="816"/>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2136" y="-120"/>
      </p:cViewPr>
      <p:guideLst>
        <p:guide orient="horz" pos="2544"/>
        <p:guide pos="194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298608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82717" tIns="41358" rIns="82717" bIns="41358" numCol="1" anchor="t" anchorCtr="0" compatLnSpc="1">
            <a:prstTxWarp prst="textNoShape">
              <a:avLst/>
            </a:prstTxWarp>
          </a:bodyPr>
          <a:lstStyle>
            <a:lvl1pPr defTabSz="827088">
              <a:defRPr sz="1100"/>
            </a:lvl1pPr>
          </a:lstStyle>
          <a:p>
            <a:endParaRPr lang="de-DE"/>
          </a:p>
        </p:txBody>
      </p:sp>
      <p:sp>
        <p:nvSpPr>
          <p:cNvPr id="86019" name="Rectangle 3"/>
          <p:cNvSpPr>
            <a:spLocks noGrp="1" noChangeArrowheads="1"/>
          </p:cNvSpPr>
          <p:nvPr>
            <p:ph type="dt" sz="quarter" idx="1"/>
          </p:nvPr>
        </p:nvSpPr>
        <p:spPr bwMode="auto">
          <a:xfrm>
            <a:off x="3887788" y="0"/>
            <a:ext cx="298608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82717" tIns="41358" rIns="82717" bIns="41358" numCol="1" anchor="t" anchorCtr="0" compatLnSpc="1">
            <a:prstTxWarp prst="textNoShape">
              <a:avLst/>
            </a:prstTxWarp>
          </a:bodyPr>
          <a:lstStyle>
            <a:lvl1pPr algn="r" defTabSz="827088">
              <a:defRPr sz="1100"/>
            </a:lvl1pPr>
          </a:lstStyle>
          <a:p>
            <a:endParaRPr lang="de-DE"/>
          </a:p>
        </p:txBody>
      </p:sp>
      <p:sp>
        <p:nvSpPr>
          <p:cNvPr id="86020" name="Rectangle 4"/>
          <p:cNvSpPr>
            <a:spLocks noGrp="1" noChangeArrowheads="1"/>
          </p:cNvSpPr>
          <p:nvPr>
            <p:ph type="ftr" sz="quarter" idx="2"/>
          </p:nvPr>
        </p:nvSpPr>
        <p:spPr bwMode="auto">
          <a:xfrm>
            <a:off x="0" y="9121775"/>
            <a:ext cx="298608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82717" tIns="41358" rIns="82717" bIns="41358" numCol="1" anchor="b" anchorCtr="0" compatLnSpc="1">
            <a:prstTxWarp prst="textNoShape">
              <a:avLst/>
            </a:prstTxWarp>
          </a:bodyPr>
          <a:lstStyle>
            <a:lvl1pPr defTabSz="827088">
              <a:defRPr sz="1100"/>
            </a:lvl1pPr>
          </a:lstStyle>
          <a:p>
            <a:endParaRPr lang="de-DE"/>
          </a:p>
        </p:txBody>
      </p:sp>
      <p:sp>
        <p:nvSpPr>
          <p:cNvPr id="86021" name="Rectangle 5"/>
          <p:cNvSpPr>
            <a:spLocks noGrp="1" noChangeArrowheads="1"/>
          </p:cNvSpPr>
          <p:nvPr>
            <p:ph type="sldNum" sz="quarter" idx="3"/>
          </p:nvPr>
        </p:nvSpPr>
        <p:spPr bwMode="auto">
          <a:xfrm>
            <a:off x="3887788" y="9121775"/>
            <a:ext cx="298608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82717" tIns="41358" rIns="82717" bIns="41358" numCol="1" anchor="b" anchorCtr="0" compatLnSpc="1">
            <a:prstTxWarp prst="textNoShape">
              <a:avLst/>
            </a:prstTxWarp>
          </a:bodyPr>
          <a:lstStyle>
            <a:lvl1pPr algn="r" defTabSz="827088">
              <a:defRPr sz="1100"/>
            </a:lvl1pPr>
          </a:lstStyle>
          <a:p>
            <a:fld id="{D3F98664-450D-B74C-92F6-F9B26920D6C4}" type="slidenum">
              <a:rPr lang="de-DE"/>
              <a:pPr/>
              <a:t>‹Nr.›</a:t>
            </a:fld>
            <a:endParaRPr lang="de-DE"/>
          </a:p>
        </p:txBody>
      </p:sp>
    </p:spTree>
    <p:extLst>
      <p:ext uri="{BB962C8B-B14F-4D97-AF65-F5344CB8AC3E}">
        <p14:creationId xmlns:p14="http://schemas.microsoft.com/office/powerpoint/2010/main" val="3060817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noTextEdit="1"/>
          </p:cNvSpPr>
          <p:nvPr>
            <p:ph type="sldImg"/>
          </p:nvPr>
        </p:nvSpPr>
        <p:spPr bwMode="auto">
          <a:xfrm>
            <a:off x="1222375" y="923925"/>
            <a:ext cx="4441825" cy="33305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50" name="Text Box 2"/>
          <p:cNvSpPr txBox="1">
            <a:spLocks noChangeArrowheads="1"/>
          </p:cNvSpPr>
          <p:nvPr/>
        </p:nvSpPr>
        <p:spPr bwMode="auto">
          <a:xfrm>
            <a:off x="1066800" y="4578350"/>
            <a:ext cx="47593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27088">
              <a:defRPr sz="2400">
                <a:solidFill>
                  <a:schemeClr val="tx1"/>
                </a:solidFill>
                <a:latin typeface="Arial;Helvetica" charset="0"/>
                <a:ea typeface="ＭＳ Ｐゴシック" charset="0"/>
              </a:defRPr>
            </a:lvl1pPr>
            <a:lvl2pPr marL="414338" defTabSz="827088">
              <a:defRPr sz="2400">
                <a:solidFill>
                  <a:schemeClr val="tx1"/>
                </a:solidFill>
                <a:latin typeface="Arial;Helvetica" charset="0"/>
                <a:ea typeface="ＭＳ Ｐゴシック" charset="0"/>
              </a:defRPr>
            </a:lvl2pPr>
            <a:lvl3pPr marL="827088" defTabSz="827088">
              <a:defRPr sz="2400">
                <a:solidFill>
                  <a:schemeClr val="tx1"/>
                </a:solidFill>
                <a:latin typeface="Arial;Helvetica" charset="0"/>
                <a:ea typeface="ＭＳ Ｐゴシック" charset="0"/>
              </a:defRPr>
            </a:lvl3pPr>
            <a:lvl4pPr marL="1241425" defTabSz="827088">
              <a:defRPr sz="2400">
                <a:solidFill>
                  <a:schemeClr val="tx1"/>
                </a:solidFill>
                <a:latin typeface="Arial;Helvetica" charset="0"/>
                <a:ea typeface="ＭＳ Ｐゴシック" charset="0"/>
              </a:defRPr>
            </a:lvl4pPr>
            <a:lvl5pPr marL="1654175" defTabSz="827088">
              <a:defRPr sz="2400">
                <a:solidFill>
                  <a:schemeClr val="tx1"/>
                </a:solidFill>
                <a:latin typeface="Arial;Helvetica" charset="0"/>
                <a:ea typeface="ＭＳ Ｐゴシック" charset="0"/>
              </a:defRPr>
            </a:lvl5pPr>
            <a:lvl6pPr marL="2111375" defTabSz="827088" eaLnBrk="0" fontAlgn="base" hangingPunct="0">
              <a:spcBef>
                <a:spcPct val="0"/>
              </a:spcBef>
              <a:spcAft>
                <a:spcPct val="0"/>
              </a:spcAft>
              <a:defRPr sz="2400">
                <a:solidFill>
                  <a:schemeClr val="tx1"/>
                </a:solidFill>
                <a:latin typeface="Arial;Helvetica" charset="0"/>
                <a:ea typeface="ＭＳ Ｐゴシック" charset="0"/>
              </a:defRPr>
            </a:lvl6pPr>
            <a:lvl7pPr marL="2568575" defTabSz="827088" eaLnBrk="0" fontAlgn="base" hangingPunct="0">
              <a:spcBef>
                <a:spcPct val="0"/>
              </a:spcBef>
              <a:spcAft>
                <a:spcPct val="0"/>
              </a:spcAft>
              <a:defRPr sz="2400">
                <a:solidFill>
                  <a:schemeClr val="tx1"/>
                </a:solidFill>
                <a:latin typeface="Arial;Helvetica" charset="0"/>
                <a:ea typeface="ＭＳ Ｐゴシック" charset="0"/>
              </a:defRPr>
            </a:lvl7pPr>
            <a:lvl8pPr marL="3025775" defTabSz="827088" eaLnBrk="0" fontAlgn="base" hangingPunct="0">
              <a:spcBef>
                <a:spcPct val="0"/>
              </a:spcBef>
              <a:spcAft>
                <a:spcPct val="0"/>
              </a:spcAft>
              <a:defRPr sz="2400">
                <a:solidFill>
                  <a:schemeClr val="tx1"/>
                </a:solidFill>
                <a:latin typeface="Arial;Helvetica" charset="0"/>
                <a:ea typeface="ＭＳ Ｐゴシック" charset="0"/>
              </a:defRPr>
            </a:lvl8pPr>
            <a:lvl9pPr marL="3482975" defTabSz="827088" eaLnBrk="0" fontAlgn="base" hangingPunct="0">
              <a:spcBef>
                <a:spcPct val="0"/>
              </a:spcBef>
              <a:spcAft>
                <a:spcPct val="0"/>
              </a:spcAft>
              <a:defRPr sz="2400">
                <a:solidFill>
                  <a:schemeClr val="tx1"/>
                </a:solidFill>
                <a:latin typeface="Arial;Helvetica" charset="0"/>
                <a:ea typeface="ＭＳ Ｐゴシック" charset="0"/>
              </a:defRPr>
            </a:lvl9pPr>
          </a:lstStyle>
          <a:p>
            <a:endParaRPr lang="de-DE" sz="2200"/>
          </a:p>
        </p:txBody>
      </p:sp>
    </p:spTree>
    <p:extLst>
      <p:ext uri="{BB962C8B-B14F-4D97-AF65-F5344CB8AC3E}">
        <p14:creationId xmlns:p14="http://schemas.microsoft.com/office/powerpoint/2010/main" val="28839232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Helvetic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Text Box 1"/>
          <p:cNvSpPr txBox="1">
            <a:spLocks noChangeArrowheads="1"/>
          </p:cNvSpPr>
          <p:nvPr/>
        </p:nvSpPr>
        <p:spPr bwMode="auto">
          <a:xfrm>
            <a:off x="1222658" y="923926"/>
            <a:ext cx="4442849" cy="333057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
        <p:nvSpPr>
          <p:cNvPr id="48130" name="Text Box 2"/>
          <p:cNvSpPr txBox="1">
            <a:spLocks noChangeArrowheads="1"/>
          </p:cNvSpPr>
          <p:nvPr/>
        </p:nvSpPr>
        <p:spPr bwMode="auto">
          <a:xfrm>
            <a:off x="1067047" y="4578350"/>
            <a:ext cx="4760422"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Text Box 1"/>
          <p:cNvSpPr txBox="1">
            <a:spLocks noChangeArrowheads="1"/>
          </p:cNvSpPr>
          <p:nvPr/>
        </p:nvSpPr>
        <p:spPr bwMode="auto">
          <a:xfrm>
            <a:off x="1222658" y="923926"/>
            <a:ext cx="4442849" cy="333057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
        <p:nvSpPr>
          <p:cNvPr id="48130" name="Text Box 2"/>
          <p:cNvSpPr txBox="1">
            <a:spLocks noChangeArrowheads="1"/>
          </p:cNvSpPr>
          <p:nvPr/>
        </p:nvSpPr>
        <p:spPr bwMode="auto">
          <a:xfrm>
            <a:off x="1067047" y="4578350"/>
            <a:ext cx="4760422"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Text Box 1"/>
          <p:cNvSpPr txBox="1">
            <a:spLocks noChangeArrowheads="1"/>
          </p:cNvSpPr>
          <p:nvPr/>
        </p:nvSpPr>
        <p:spPr bwMode="auto">
          <a:xfrm>
            <a:off x="1222658" y="923926"/>
            <a:ext cx="4442849" cy="333057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
        <p:nvSpPr>
          <p:cNvPr id="48130" name="Text Box 2"/>
          <p:cNvSpPr txBox="1">
            <a:spLocks noChangeArrowheads="1"/>
          </p:cNvSpPr>
          <p:nvPr/>
        </p:nvSpPr>
        <p:spPr bwMode="auto">
          <a:xfrm>
            <a:off x="1067047" y="4578350"/>
            <a:ext cx="4760422"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90600" y="685800"/>
            <a:ext cx="4876800" cy="3657600"/>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38595" name="Rectangle 3"/>
          <p:cNvSpPr>
            <a:spLocks noGrp="1" noChangeArrowheads="1"/>
          </p:cNvSpPr>
          <p:nvPr>
            <p:ph type="body" idx="1"/>
          </p:nvPr>
        </p:nvSpPr>
        <p:spPr bwMode="auto">
          <a:xfrm>
            <a:off x="914400" y="4572000"/>
            <a:ext cx="5029200" cy="4343400"/>
          </a:xfrm>
          <a:prstGeom prst="rect">
            <a:avLst/>
          </a:prstGeom>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Text Box 1"/>
          <p:cNvSpPr txBox="1">
            <a:spLocks noChangeArrowheads="1"/>
          </p:cNvSpPr>
          <p:nvPr/>
        </p:nvSpPr>
        <p:spPr bwMode="auto">
          <a:xfrm>
            <a:off x="1222658" y="923926"/>
            <a:ext cx="4442849" cy="333057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
        <p:nvSpPr>
          <p:cNvPr id="48130" name="Text Box 2"/>
          <p:cNvSpPr txBox="1">
            <a:spLocks noChangeArrowheads="1"/>
          </p:cNvSpPr>
          <p:nvPr/>
        </p:nvSpPr>
        <p:spPr bwMode="auto">
          <a:xfrm>
            <a:off x="1067047" y="4578350"/>
            <a:ext cx="4760422"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Text Box 1"/>
          <p:cNvSpPr txBox="1">
            <a:spLocks noChangeArrowheads="1"/>
          </p:cNvSpPr>
          <p:nvPr/>
        </p:nvSpPr>
        <p:spPr bwMode="auto">
          <a:xfrm>
            <a:off x="1222658" y="923926"/>
            <a:ext cx="4442849" cy="333057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
        <p:nvSpPr>
          <p:cNvPr id="48130" name="Text Box 2"/>
          <p:cNvSpPr txBox="1">
            <a:spLocks noChangeArrowheads="1"/>
          </p:cNvSpPr>
          <p:nvPr/>
        </p:nvSpPr>
        <p:spPr bwMode="auto">
          <a:xfrm>
            <a:off x="1067047" y="4578350"/>
            <a:ext cx="4760422"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de-DE">
              <a:cs typeface="MS 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55650" y="2347913"/>
            <a:ext cx="8569325" cy="1620837"/>
          </a:xfrm>
        </p:spPr>
        <p:txBody>
          <a:bodyPr/>
          <a:lstStyle/>
          <a:p>
            <a:r>
              <a:rPr lang="de-DE" smtClean="0"/>
              <a:t>Mastertitelformat bearbeiten</a:t>
            </a:r>
            <a:endParaRPr lang="de-DE"/>
          </a:p>
        </p:txBody>
      </p:sp>
      <p:sp>
        <p:nvSpPr>
          <p:cNvPr id="3" name="Untertitel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Master-Untertitelformat bearbeiten</a:t>
            </a:r>
            <a:endParaRPr lang="de-DE"/>
          </a:p>
        </p:txBody>
      </p:sp>
    </p:spTree>
    <p:extLst>
      <p:ext uri="{BB962C8B-B14F-4D97-AF65-F5344CB8AC3E}">
        <p14:creationId xmlns:p14="http://schemas.microsoft.com/office/powerpoint/2010/main" val="3744996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97544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197725" y="627063"/>
            <a:ext cx="2151063" cy="6235700"/>
          </a:xfrm>
        </p:spPr>
        <p:txBody>
          <a:bodyPr vert="eaVert"/>
          <a:lstStyle/>
          <a:p>
            <a:r>
              <a:rPr lang="de-DE" smtClean="0"/>
              <a:t>Mastertitelformat bearbeiten</a:t>
            </a:r>
            <a:endParaRPr lang="de-DE"/>
          </a:p>
        </p:txBody>
      </p:sp>
      <p:sp>
        <p:nvSpPr>
          <p:cNvPr id="3" name="Vertikaler Textplatzhalter 2"/>
          <p:cNvSpPr>
            <a:spLocks noGrp="1"/>
          </p:cNvSpPr>
          <p:nvPr>
            <p:ph type="body" orient="vert" idx="1"/>
          </p:nvPr>
        </p:nvSpPr>
        <p:spPr>
          <a:xfrm>
            <a:off x="741363" y="627063"/>
            <a:ext cx="6303962" cy="6235700"/>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86112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851762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96925" y="4857750"/>
            <a:ext cx="8567738" cy="1501775"/>
          </a:xfrm>
        </p:spPr>
        <p:txBody>
          <a:bodyPr/>
          <a:lstStyle>
            <a:lvl1pPr algn="l">
              <a:defRPr sz="4000" b="1" cap="all"/>
            </a:lvl1pPr>
          </a:lstStyle>
          <a:p>
            <a:r>
              <a:rPr lang="de-DE" smtClean="0"/>
              <a:t>Mastertitelformat bearbeiten</a:t>
            </a:r>
            <a:endParaRPr lang="de-DE"/>
          </a:p>
        </p:txBody>
      </p:sp>
      <p:sp>
        <p:nvSpPr>
          <p:cNvPr id="3" name="Textplatzhalt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Mastertextformat bearbeiten</a:t>
            </a:r>
          </a:p>
        </p:txBody>
      </p:sp>
    </p:spTree>
    <p:extLst>
      <p:ext uri="{BB962C8B-B14F-4D97-AF65-F5344CB8AC3E}">
        <p14:creationId xmlns:p14="http://schemas.microsoft.com/office/powerpoint/2010/main" val="3217008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sz="half" idx="1"/>
          </p:nvPr>
        </p:nvSpPr>
        <p:spPr>
          <a:xfrm>
            <a:off x="741363" y="2101850"/>
            <a:ext cx="4227512" cy="4760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5121275" y="2101850"/>
            <a:ext cx="4227513" cy="4760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782853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504825" y="303213"/>
            <a:ext cx="9072563" cy="1258887"/>
          </a:xfrm>
        </p:spPr>
        <p:txBody>
          <a:bodyPr/>
          <a:lstStyle>
            <a:lvl1pPr>
              <a:defRPr/>
            </a:lvl1pPr>
          </a:lstStyle>
          <a:p>
            <a:r>
              <a:rPr lang="de-DE" smtClean="0"/>
              <a:t>Mastertitelformat bearbeiten</a:t>
            </a:r>
            <a:endParaRPr lang="de-DE"/>
          </a:p>
        </p:txBody>
      </p:sp>
      <p:sp>
        <p:nvSpPr>
          <p:cNvPr id="3" name="Textplatzhalt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Inhaltsplatzhalt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Inhaltsplatzhalt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95124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Tree>
    <p:extLst>
      <p:ext uri="{BB962C8B-B14F-4D97-AF65-F5344CB8AC3E}">
        <p14:creationId xmlns:p14="http://schemas.microsoft.com/office/powerpoint/2010/main" val="3733053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124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504825" y="301625"/>
            <a:ext cx="3316288" cy="1279525"/>
          </a:xfrm>
        </p:spPr>
        <p:txBody>
          <a:bodyPr anchor="b"/>
          <a:lstStyle>
            <a:lvl1pPr algn="l">
              <a:defRPr sz="2000" b="1"/>
            </a:lvl1pPr>
          </a:lstStyle>
          <a:p>
            <a:r>
              <a:rPr lang="de-DE" smtClean="0"/>
              <a:t>Mastertitelformat bearbeiten</a:t>
            </a:r>
            <a:endParaRPr lang="de-DE"/>
          </a:p>
        </p:txBody>
      </p:sp>
      <p:sp>
        <p:nvSpPr>
          <p:cNvPr id="3" name="Inhaltsplatzhalt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Tree>
    <p:extLst>
      <p:ext uri="{BB962C8B-B14F-4D97-AF65-F5344CB8AC3E}">
        <p14:creationId xmlns:p14="http://schemas.microsoft.com/office/powerpoint/2010/main" val="19396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976438" y="5291138"/>
            <a:ext cx="6048375" cy="625475"/>
          </a:xfrm>
        </p:spPr>
        <p:txBody>
          <a:bodyPr anchor="b"/>
          <a:lstStyle>
            <a:lvl1pPr algn="l">
              <a:defRPr sz="2000" b="1"/>
            </a:lvl1pPr>
          </a:lstStyle>
          <a:p>
            <a:r>
              <a:rPr lang="de-DE" smtClean="0"/>
              <a:t>Mastertitelformat bearbeiten</a:t>
            </a:r>
            <a:endParaRPr lang="de-DE"/>
          </a:p>
        </p:txBody>
      </p:sp>
      <p:sp>
        <p:nvSpPr>
          <p:cNvPr id="3" name="Bildplatzhalt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Tree>
    <p:extLst>
      <p:ext uri="{BB962C8B-B14F-4D97-AF65-F5344CB8AC3E}">
        <p14:creationId xmlns:p14="http://schemas.microsoft.com/office/powerpoint/2010/main" val="2553396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Grp="1" noChangeArrowheads="1"/>
          </p:cNvSpPr>
          <p:nvPr>
            <p:ph type="title"/>
          </p:nvPr>
        </p:nvSpPr>
        <p:spPr bwMode="auto">
          <a:xfrm>
            <a:off x="741363" y="627063"/>
            <a:ext cx="8607425" cy="1260475"/>
          </a:xfrm>
          <a:prstGeom prst="rect">
            <a:avLst/>
          </a:prstGeom>
          <a:noFill/>
          <a:ln>
            <a:noFill/>
          </a:ln>
          <a:effectLst/>
          <a:extLst>
            <a:ext uri="{909E8E84-426E-40dd-AFC4-6F175D3DCCD1}">
              <a14:hiddenFill xmlns:a14="http://schemas.microsoft.com/office/drawing/2010/main">
                <a:solidFill>
                  <a:srgbClr val="676767"/>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title style</a:t>
            </a:r>
          </a:p>
        </p:txBody>
      </p:sp>
      <p:sp>
        <p:nvSpPr>
          <p:cNvPr id="1032" name="Rectangle 8"/>
          <p:cNvSpPr>
            <a:spLocks noGrp="1" noChangeArrowheads="1"/>
          </p:cNvSpPr>
          <p:nvPr>
            <p:ph type="body" idx="1"/>
          </p:nvPr>
        </p:nvSpPr>
        <p:spPr bwMode="auto">
          <a:xfrm>
            <a:off x="741363" y="2101850"/>
            <a:ext cx="8607425" cy="4760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34" name="Rectangle 10"/>
          <p:cNvSpPr>
            <a:spLocks noChangeArrowheads="1"/>
          </p:cNvSpPr>
          <p:nvPr/>
        </p:nvSpPr>
        <p:spPr bwMode="auto">
          <a:xfrm>
            <a:off x="889000" y="7094538"/>
            <a:ext cx="184150" cy="46196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p:titleStyle>
    <p:bodyStyle>
      <a:lvl1pPr marL="381000" indent="-381000" algn="l" rtl="0" eaLnBrk="0" fontAlgn="base" hangingPunct="0">
        <a:lnSpc>
          <a:spcPct val="85000"/>
        </a:lnSpc>
        <a:spcBef>
          <a:spcPct val="20000"/>
        </a:spcBef>
        <a:spcAft>
          <a:spcPct val="0"/>
        </a:spcAft>
        <a:buClr>
          <a:srgbClr val="E6E6E6"/>
        </a:buClr>
        <a:buSzPct val="75000"/>
        <a:buFont typeface="Times" charset="0"/>
        <a:buChar char="&quot;"/>
        <a:defRPr sz="2000">
          <a:solidFill>
            <a:srgbClr val="676767"/>
          </a:solidFill>
          <a:latin typeface="+mn-lt"/>
          <a:ea typeface="+mn-ea"/>
          <a:cs typeface="+mn-cs"/>
        </a:defRPr>
      </a:lvl1pPr>
      <a:lvl2pPr marL="838200" indent="-381000" algn="l" rtl="0" eaLnBrk="0" fontAlgn="base" hangingPunct="0">
        <a:lnSpc>
          <a:spcPct val="85000"/>
        </a:lnSpc>
        <a:spcBef>
          <a:spcPct val="20000"/>
        </a:spcBef>
        <a:spcAft>
          <a:spcPct val="0"/>
        </a:spcAft>
        <a:buClr>
          <a:srgbClr val="E6E6E6"/>
        </a:buClr>
        <a:buSzPct val="75000"/>
        <a:buFont typeface="Times" charset="0"/>
        <a:buChar char="&quot;"/>
        <a:defRPr sz="2000">
          <a:solidFill>
            <a:srgbClr val="676767"/>
          </a:solidFill>
          <a:latin typeface="+mn-lt"/>
          <a:ea typeface="+mn-ea"/>
        </a:defRPr>
      </a:lvl2pPr>
      <a:lvl3pPr marL="12954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3pPr>
      <a:lvl4pPr marL="17526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4pPr>
      <a:lvl5pPr marL="22098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5pPr>
      <a:lvl6pPr marL="26670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6pPr>
      <a:lvl7pPr marL="31242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7pPr>
      <a:lvl8pPr marL="35814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8pPr>
      <a:lvl9pPr marL="4038600" indent="-381000" algn="l" rtl="0" eaLnBrk="0" fontAlgn="base" hangingPunct="0">
        <a:lnSpc>
          <a:spcPct val="85000"/>
        </a:lnSpc>
        <a:spcBef>
          <a:spcPct val="20000"/>
        </a:spcBef>
        <a:spcAft>
          <a:spcPct val="0"/>
        </a:spcAft>
        <a:buClr>
          <a:srgbClr val="E6E6E6"/>
        </a:buClr>
        <a:buSzPct val="75000"/>
        <a:buFont typeface="Times" charset="0"/>
        <a:buChar char="A"/>
        <a:defRPr sz="2000">
          <a:solidFill>
            <a:srgbClr val="676767"/>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1.xml"/><Relationship Id="rId5" Type="http://schemas.openxmlformats.org/officeDocument/2006/relationships/image" Target="../media/image9.emf"/><Relationship Id="rId6" Type="http://schemas.openxmlformats.org/officeDocument/2006/relationships/image" Target="../media/image2.png"/><Relationship Id="rId1" Type="http://schemas.microsoft.com/office/2007/relationships/media" Target="../media/media4.mp3"/><Relationship Id="rId2" Type="http://schemas.openxmlformats.org/officeDocument/2006/relationships/audio" Target="../media/media4.mp3"/></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image" Target="../media/image2.png"/><Relationship Id="rId1" Type="http://schemas.microsoft.com/office/2007/relationships/media" Target="../media/media1.mp3"/><Relationship Id="rId2" Type="http://schemas.openxmlformats.org/officeDocument/2006/relationships/audio" Target="../media/media1.mp3"/></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8.xml"/><Relationship Id="rId5" Type="http://schemas.openxmlformats.org/officeDocument/2006/relationships/image" Target="../media/image6.png"/><Relationship Id="rId1" Type="http://schemas.microsoft.com/office/2007/relationships/media" Target="../media/media2.mp4"/><Relationship Id="rId2" Type="http://schemas.openxmlformats.org/officeDocument/2006/relationships/video" Target="../media/media2.mp4"/></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9.xml"/><Relationship Id="rId5" Type="http://schemas.openxmlformats.org/officeDocument/2006/relationships/image" Target="../media/image7.png"/><Relationship Id="rId1" Type="http://schemas.microsoft.com/office/2007/relationships/media" Target="../media/media3.mp4"/><Relationship Id="rId2"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07864" y="1043533"/>
            <a:ext cx="6657975" cy="415498"/>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pPr>
              <a:buFont typeface="Arial" charset="0"/>
              <a:buNone/>
            </a:pPr>
            <a:r>
              <a:rPr lang="de-DE" sz="2400" dirty="0" err="1" smtClean="0">
                <a:latin typeface="Times New Roman"/>
                <a:cs typeface="Times New Roman"/>
              </a:rPr>
              <a:t>Physical</a:t>
            </a:r>
            <a:r>
              <a:rPr lang="de-DE" sz="2400" dirty="0" smtClean="0">
                <a:latin typeface="Times New Roman"/>
                <a:cs typeface="Times New Roman"/>
              </a:rPr>
              <a:t> </a:t>
            </a:r>
            <a:r>
              <a:rPr lang="de-DE" sz="2400" dirty="0" err="1" smtClean="0">
                <a:latin typeface="Times New Roman"/>
                <a:cs typeface="Times New Roman"/>
              </a:rPr>
              <a:t>Modelling</a:t>
            </a:r>
            <a:endParaRPr lang="de-DE" sz="2400" dirty="0">
              <a:solidFill>
                <a:srgbClr val="676767"/>
              </a:solidFill>
              <a:latin typeface="Times New Roman"/>
              <a:cs typeface="Times New Roman"/>
            </a:endParaRPr>
          </a:p>
        </p:txBody>
      </p:sp>
      <p:sp>
        <p:nvSpPr>
          <p:cNvPr id="2" name="Rechteck 1"/>
          <p:cNvSpPr/>
          <p:nvPr/>
        </p:nvSpPr>
        <p:spPr>
          <a:xfrm>
            <a:off x="1007864" y="2195661"/>
            <a:ext cx="8424018" cy="2296013"/>
          </a:xfrm>
          <a:prstGeom prst="rect">
            <a:avLst/>
          </a:prstGeom>
        </p:spPr>
        <p:txBody>
          <a:bodyPr wrap="square">
            <a:spAutoFit/>
          </a:bodyPr>
          <a:lstStyle/>
          <a:p>
            <a:pPr>
              <a:lnSpc>
                <a:spcPct val="120000"/>
              </a:lnSpc>
            </a:pPr>
            <a:r>
              <a:rPr lang="de-DE" altLang="zh-CN" dirty="0" smtClean="0">
                <a:solidFill>
                  <a:schemeClr val="tx1"/>
                </a:solidFill>
                <a:latin typeface="Times New Roman"/>
                <a:cs typeface="Times New Roman"/>
              </a:rPr>
              <a:t>Verschiedene Möglichkeiten der Simulation</a:t>
            </a:r>
          </a:p>
          <a:p>
            <a:pPr>
              <a:lnSpc>
                <a:spcPct val="120000"/>
              </a:lnSpc>
            </a:pPr>
            <a:endParaRPr lang="de-DE" altLang="zh-CN" dirty="0" smtClean="0">
              <a:solidFill>
                <a:schemeClr val="tx1"/>
              </a:solidFill>
              <a:latin typeface="Times New Roman"/>
              <a:cs typeface="Times New Roman"/>
            </a:endParaRPr>
          </a:p>
          <a:p>
            <a:pPr marL="342900" indent="-342900">
              <a:lnSpc>
                <a:spcPct val="120000"/>
              </a:lnSpc>
              <a:buFont typeface="Arial"/>
              <a:buChar char="•"/>
            </a:pPr>
            <a:r>
              <a:rPr lang="de-DE" altLang="zh-CN" dirty="0" smtClean="0">
                <a:solidFill>
                  <a:schemeClr val="tx1"/>
                </a:solidFill>
                <a:latin typeface="Times New Roman"/>
                <a:cs typeface="Times New Roman"/>
              </a:rPr>
              <a:t>Simulation sämtlicher mechanischer Eigenschaften</a:t>
            </a:r>
          </a:p>
          <a:p>
            <a:pPr marL="342900" indent="-342900">
              <a:lnSpc>
                <a:spcPct val="120000"/>
              </a:lnSpc>
              <a:buFont typeface="Arial"/>
              <a:buChar char="•"/>
            </a:pPr>
            <a:r>
              <a:rPr lang="de-DE" altLang="zh-CN" dirty="0" smtClean="0">
                <a:solidFill>
                  <a:schemeClr val="tx1"/>
                </a:solidFill>
                <a:latin typeface="Times New Roman"/>
                <a:cs typeface="Times New Roman"/>
              </a:rPr>
              <a:t>Simulation der Schwingungen</a:t>
            </a:r>
          </a:p>
          <a:p>
            <a:pPr marL="342900" indent="-342900">
              <a:lnSpc>
                <a:spcPct val="120000"/>
              </a:lnSpc>
              <a:buFont typeface="Arial"/>
              <a:buChar char="•"/>
            </a:pPr>
            <a:r>
              <a:rPr lang="de-DE" altLang="zh-CN" dirty="0" smtClean="0">
                <a:solidFill>
                  <a:schemeClr val="tx1"/>
                </a:solidFill>
                <a:latin typeface="Times New Roman"/>
                <a:cs typeface="Times New Roman"/>
              </a:rPr>
              <a:t>Simulation des klanglichen Ergebnisses</a:t>
            </a:r>
            <a:endParaRPr lang="de-DE" altLang="zh-CN" dirty="0">
              <a:solidFill>
                <a:schemeClr val="tx1"/>
              </a:solidFill>
              <a:latin typeface="Times New Roman"/>
              <a:cs typeface="Times New Roman"/>
            </a:endParaRPr>
          </a:p>
        </p:txBody>
      </p:sp>
    </p:spTree>
    <p:extLst>
      <p:ext uri="{BB962C8B-B14F-4D97-AF65-F5344CB8AC3E}">
        <p14:creationId xmlns:p14="http://schemas.microsoft.com/office/powerpoint/2010/main" val="14452771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838200" y="838199"/>
            <a:ext cx="8534400" cy="781397"/>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85000"/>
              </a:lnSpc>
              <a:spcBef>
                <a:spcPts val="600"/>
              </a:spcBef>
              <a:buClrTx/>
              <a:buFontTx/>
              <a:buNone/>
              <a:defRPr/>
            </a:pPr>
            <a:endParaRPr lang="de-DE" dirty="0">
              <a:solidFill>
                <a:srgbClr val="000000"/>
              </a:solidFill>
            </a:endParaRPr>
          </a:p>
        </p:txBody>
      </p:sp>
      <p:sp>
        <p:nvSpPr>
          <p:cNvPr id="6" name="Rectangle 2"/>
          <p:cNvSpPr txBox="1">
            <a:spLocks noChangeArrowheads="1"/>
          </p:cNvSpPr>
          <p:nvPr/>
        </p:nvSpPr>
        <p:spPr>
          <a:xfrm>
            <a:off x="1007864" y="1043533"/>
            <a:ext cx="6657975" cy="415498"/>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r>
              <a:rPr lang="de-DE" dirty="0" smtClean="0">
                <a:latin typeface="Times New Roman"/>
                <a:cs typeface="Times New Roman"/>
              </a:rPr>
              <a:t>Michael </a:t>
            </a:r>
            <a:r>
              <a:rPr lang="de-DE" dirty="0" err="1" smtClean="0">
                <a:latin typeface="Times New Roman"/>
                <a:cs typeface="Times New Roman"/>
              </a:rPr>
              <a:t>Maierhof</a:t>
            </a:r>
            <a:r>
              <a:rPr lang="de-DE" dirty="0" smtClean="0">
                <a:latin typeface="Times New Roman"/>
                <a:cs typeface="Times New Roman"/>
              </a:rPr>
              <a:t>, </a:t>
            </a:r>
            <a:r>
              <a:rPr lang="de-DE" dirty="0" err="1" smtClean="0">
                <a:latin typeface="Times New Roman"/>
                <a:cs typeface="Times New Roman"/>
              </a:rPr>
              <a:t>splitting</a:t>
            </a:r>
            <a:r>
              <a:rPr lang="de-DE" dirty="0" smtClean="0">
                <a:latin typeface="Times New Roman"/>
                <a:cs typeface="Times New Roman"/>
              </a:rPr>
              <a:t> 2 (1999) </a:t>
            </a:r>
            <a:endParaRPr lang="de-DE" dirty="0">
              <a:effectLst/>
              <a:latin typeface="Times New Roman"/>
              <a:cs typeface="Times New Roman"/>
            </a:endParaRPr>
          </a:p>
        </p:txBody>
      </p:sp>
      <p:pic>
        <p:nvPicPr>
          <p:cNvPr id="2" name="Bild 1" descr="Seiten aus maierhof-splitting2-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984" y="1691605"/>
            <a:ext cx="6120680" cy="5572559"/>
          </a:xfrm>
          <a:prstGeom prst="rect">
            <a:avLst/>
          </a:prstGeom>
        </p:spPr>
      </p:pic>
    </p:spTree>
    <p:extLst>
      <p:ext uri="{BB962C8B-B14F-4D97-AF65-F5344CB8AC3E}">
        <p14:creationId xmlns:p14="http://schemas.microsoft.com/office/powerpoint/2010/main" val="34386539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838200" y="838199"/>
            <a:ext cx="8534400" cy="781397"/>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85000"/>
              </a:lnSpc>
              <a:spcBef>
                <a:spcPts val="600"/>
              </a:spcBef>
              <a:buClrTx/>
              <a:buFontTx/>
              <a:buNone/>
              <a:defRPr/>
            </a:pPr>
            <a:endParaRPr lang="de-DE" dirty="0">
              <a:solidFill>
                <a:srgbClr val="000000"/>
              </a:solidFill>
            </a:endParaRPr>
          </a:p>
        </p:txBody>
      </p:sp>
      <p:sp>
        <p:nvSpPr>
          <p:cNvPr id="6" name="Rectangle 2"/>
          <p:cNvSpPr txBox="1">
            <a:spLocks noChangeArrowheads="1"/>
          </p:cNvSpPr>
          <p:nvPr/>
        </p:nvSpPr>
        <p:spPr>
          <a:xfrm>
            <a:off x="1007864" y="1043533"/>
            <a:ext cx="6657975" cy="415498"/>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r>
              <a:rPr lang="de-DE" dirty="0" smtClean="0">
                <a:latin typeface="Times New Roman"/>
                <a:cs typeface="Times New Roman"/>
              </a:rPr>
              <a:t>Michael </a:t>
            </a:r>
            <a:r>
              <a:rPr lang="de-DE" dirty="0" err="1" smtClean="0">
                <a:latin typeface="Times New Roman"/>
                <a:cs typeface="Times New Roman"/>
              </a:rPr>
              <a:t>Maierhof</a:t>
            </a:r>
            <a:r>
              <a:rPr lang="de-DE" dirty="0" smtClean="0">
                <a:latin typeface="Times New Roman"/>
                <a:cs typeface="Times New Roman"/>
              </a:rPr>
              <a:t>, </a:t>
            </a:r>
            <a:r>
              <a:rPr lang="de-DE" dirty="0" err="1" smtClean="0">
                <a:latin typeface="Times New Roman"/>
                <a:cs typeface="Times New Roman"/>
              </a:rPr>
              <a:t>splitting</a:t>
            </a:r>
            <a:r>
              <a:rPr lang="de-DE" dirty="0" smtClean="0">
                <a:latin typeface="Times New Roman"/>
                <a:cs typeface="Times New Roman"/>
              </a:rPr>
              <a:t> 2 (1999) </a:t>
            </a:r>
            <a:endParaRPr lang="de-DE" dirty="0">
              <a:effectLst/>
              <a:latin typeface="Times New Roman"/>
              <a:cs typeface="Times New Roman"/>
            </a:endParaRPr>
          </a:p>
        </p:txBody>
      </p:sp>
      <p:pic>
        <p:nvPicPr>
          <p:cNvPr id="3" name="Bild 2" descr="Seiten aus maierhof-splitting2-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32" y="2411685"/>
            <a:ext cx="8364325" cy="3888432"/>
          </a:xfrm>
          <a:prstGeom prst="rect">
            <a:avLst/>
          </a:prstGeom>
        </p:spPr>
      </p:pic>
      <p:pic>
        <p:nvPicPr>
          <p:cNvPr id="4" name="maierhof-splitting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04408" y="1115541"/>
            <a:ext cx="288032" cy="288032"/>
          </a:xfrm>
          <a:prstGeom prst="rect">
            <a:avLst/>
          </a:prstGeom>
        </p:spPr>
      </p:pic>
    </p:spTree>
    <p:extLst>
      <p:ext uri="{BB962C8B-B14F-4D97-AF65-F5344CB8AC3E}">
        <p14:creationId xmlns:p14="http://schemas.microsoft.com/office/powerpoint/2010/main" val="303924231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41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711418" fill="hold"/>
                                        <p:tgtEl>
                                          <p:spTgt spid="4"/>
                                        </p:tgtEl>
                                      </p:cBhvr>
                                    </p:cmd>
                                  </p:childTnLst>
                                </p:cTn>
                              </p:par>
                            </p:childTnLst>
                          </p:cTn>
                        </p:par>
                      </p:childTnLst>
                    </p:cTn>
                  </p:par>
                </p:childTnLst>
              </p:cTn>
              <p:nextCondLst>
                <p:cond evt="onClick" delay="0">
                  <p:tgtEl>
                    <p:spTgt spid="4"/>
                  </p:tgtEl>
                </p:cond>
              </p:nextCondLst>
            </p:seq>
            <p:audio>
              <p:cMediaNode vol="80000">
                <p:cTn id="16"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07864" y="1043533"/>
            <a:ext cx="6657975" cy="803297"/>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pPr>
              <a:buFont typeface="Arial" charset="0"/>
              <a:buNone/>
            </a:pPr>
            <a:r>
              <a:rPr lang="de-DE" sz="2400" dirty="0" err="1" smtClean="0">
                <a:latin typeface="Times New Roman"/>
                <a:cs typeface="Times New Roman"/>
              </a:rPr>
              <a:t>Logic</a:t>
            </a:r>
            <a:r>
              <a:rPr lang="de-DE" sz="2400" dirty="0" smtClean="0">
                <a:latin typeface="Times New Roman"/>
                <a:cs typeface="Times New Roman"/>
              </a:rPr>
              <a:t> </a:t>
            </a:r>
            <a:r>
              <a:rPr lang="de-DE" sz="2400" dirty="0" err="1" smtClean="0">
                <a:latin typeface="Times New Roman"/>
                <a:cs typeface="Times New Roman"/>
              </a:rPr>
              <a:t>Sculpture</a:t>
            </a:r>
            <a:endParaRPr lang="de-DE" sz="2400" dirty="0" smtClean="0">
              <a:latin typeface="Times New Roman"/>
              <a:cs typeface="Times New Roman"/>
            </a:endParaRPr>
          </a:p>
          <a:p>
            <a:pPr>
              <a:buFont typeface="Arial" charset="0"/>
              <a:buNone/>
            </a:pPr>
            <a:r>
              <a:rPr lang="de-DE" dirty="0" err="1" smtClean="0">
                <a:latin typeface="Times New Roman"/>
                <a:cs typeface="Times New Roman"/>
              </a:rPr>
              <a:t>Plugin</a:t>
            </a:r>
            <a:r>
              <a:rPr lang="de-DE" dirty="0" smtClean="0">
                <a:latin typeface="Times New Roman"/>
                <a:cs typeface="Times New Roman"/>
              </a:rPr>
              <a:t> Instrument</a:t>
            </a:r>
            <a:endParaRPr lang="de-DE" sz="2400" dirty="0">
              <a:latin typeface="Times New Roman"/>
              <a:cs typeface="Times New Roman"/>
            </a:endParaRPr>
          </a:p>
        </p:txBody>
      </p:sp>
      <p:pic>
        <p:nvPicPr>
          <p:cNvPr id="2" name="Bild 1" descr="sculptureovervie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44" y="2123653"/>
            <a:ext cx="6624736" cy="5048506"/>
          </a:xfrm>
          <a:prstGeom prst="rect">
            <a:avLst/>
          </a:prstGeom>
        </p:spPr>
      </p:pic>
      <p:sp>
        <p:nvSpPr>
          <p:cNvPr id="5" name="Rechteck 4"/>
          <p:cNvSpPr/>
          <p:nvPr/>
        </p:nvSpPr>
        <p:spPr>
          <a:xfrm>
            <a:off x="8640712" y="6660157"/>
            <a:ext cx="792088" cy="379591"/>
          </a:xfrm>
          <a:prstGeom prst="rect">
            <a:avLst/>
          </a:prstGeom>
        </p:spPr>
        <p:txBody>
          <a:bodyPr wrap="square">
            <a:spAutoFit/>
          </a:bodyPr>
          <a:lstStyle/>
          <a:p>
            <a:pPr>
              <a:lnSpc>
                <a:spcPct val="120000"/>
              </a:lnSpc>
            </a:pPr>
            <a:r>
              <a:rPr lang="de-DE" altLang="zh-CN" sz="1600" dirty="0" err="1" smtClean="0">
                <a:solidFill>
                  <a:srgbClr val="FF0000"/>
                </a:solidFill>
                <a:latin typeface="Times New Roman"/>
                <a:cs typeface="Times New Roman"/>
              </a:rPr>
              <a:t>Logic</a:t>
            </a:r>
            <a:r>
              <a:rPr lang="de-DE" altLang="zh-CN" sz="1600" dirty="0" smtClean="0">
                <a:solidFill>
                  <a:srgbClr val="FF0000"/>
                </a:solidFill>
                <a:latin typeface="Times New Roman"/>
                <a:cs typeface="Times New Roman"/>
              </a:rPr>
              <a:t>!</a:t>
            </a:r>
            <a:endParaRPr lang="de-DE" altLang="zh-CN" sz="1600" dirty="0">
              <a:solidFill>
                <a:srgbClr val="FF0000"/>
              </a:solidFill>
              <a:latin typeface="Times New Roman"/>
              <a:cs typeface="Times New Roman"/>
            </a:endParaRPr>
          </a:p>
        </p:txBody>
      </p:sp>
    </p:spTree>
    <p:extLst>
      <p:ext uri="{BB962C8B-B14F-4D97-AF65-F5344CB8AC3E}">
        <p14:creationId xmlns:p14="http://schemas.microsoft.com/office/powerpoint/2010/main" val="11189850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07864" y="1043533"/>
            <a:ext cx="6657975" cy="415498"/>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pPr>
              <a:buFont typeface="Arial" charset="0"/>
              <a:buNone/>
            </a:pPr>
            <a:r>
              <a:rPr lang="de-DE" sz="2400" dirty="0" err="1" smtClean="0">
                <a:latin typeface="Times New Roman"/>
                <a:cs typeface="Times New Roman"/>
              </a:rPr>
              <a:t>Physical</a:t>
            </a:r>
            <a:r>
              <a:rPr lang="de-DE" sz="2400" dirty="0" smtClean="0">
                <a:latin typeface="Times New Roman"/>
                <a:cs typeface="Times New Roman"/>
              </a:rPr>
              <a:t> </a:t>
            </a:r>
            <a:r>
              <a:rPr lang="de-DE" sz="2400" dirty="0" err="1" smtClean="0">
                <a:latin typeface="Times New Roman"/>
                <a:cs typeface="Times New Roman"/>
              </a:rPr>
              <a:t>Modelling</a:t>
            </a:r>
            <a:endParaRPr lang="de-DE" sz="2400" dirty="0">
              <a:solidFill>
                <a:srgbClr val="676767"/>
              </a:solidFill>
              <a:latin typeface="Times New Roman"/>
              <a:cs typeface="Times New Roman"/>
            </a:endParaRPr>
          </a:p>
        </p:txBody>
      </p:sp>
      <p:sp>
        <p:nvSpPr>
          <p:cNvPr id="6" name="Textfeld 5"/>
          <p:cNvSpPr txBox="1"/>
          <p:nvPr/>
        </p:nvSpPr>
        <p:spPr>
          <a:xfrm>
            <a:off x="1155700" y="1955800"/>
            <a:ext cx="6620916" cy="3804119"/>
          </a:xfrm>
          <a:prstGeom prst="rect">
            <a:avLst/>
          </a:prstGeom>
          <a:noFill/>
        </p:spPr>
        <p:txBody>
          <a:bodyPr wrap="square" rtlCol="0">
            <a:spAutoFit/>
          </a:bodyPr>
          <a:lstStyle/>
          <a:p>
            <a:r>
              <a:rPr lang="de-DE" sz="1800" dirty="0" smtClean="0">
                <a:solidFill>
                  <a:schemeClr val="tx1"/>
                </a:solidFill>
                <a:latin typeface="Times New Roman"/>
                <a:cs typeface="Times New Roman"/>
              </a:rPr>
              <a:t>Fundamentales Prinzip ist die Wechselwirkung von</a:t>
            </a:r>
          </a:p>
          <a:p>
            <a:endParaRPr lang="de-DE" sz="1800" dirty="0">
              <a:solidFill>
                <a:schemeClr val="tx1"/>
              </a:solidFill>
              <a:latin typeface="Times New Roman"/>
              <a:cs typeface="Times New Roman"/>
            </a:endParaRPr>
          </a:p>
          <a:p>
            <a:pPr marL="285750" indent="-285750">
              <a:lnSpc>
                <a:spcPct val="120000"/>
              </a:lnSpc>
              <a:buFont typeface="Arial"/>
              <a:buChar char="•"/>
            </a:pPr>
            <a:r>
              <a:rPr lang="de-DE" sz="1800" dirty="0" smtClean="0">
                <a:solidFill>
                  <a:schemeClr val="tx1"/>
                </a:solidFill>
                <a:latin typeface="Times New Roman"/>
                <a:cs typeface="Times New Roman"/>
              </a:rPr>
              <a:t>Erreger, Erregung (</a:t>
            </a:r>
            <a:r>
              <a:rPr lang="de-DE" sz="1800" dirty="0" err="1" smtClean="0">
                <a:solidFill>
                  <a:schemeClr val="tx1"/>
                </a:solidFill>
                <a:latin typeface="Times New Roman"/>
                <a:cs typeface="Times New Roman"/>
              </a:rPr>
              <a:t>Exciter</a:t>
            </a:r>
            <a:r>
              <a:rPr lang="de-DE" sz="1800" dirty="0" smtClean="0">
                <a:solidFill>
                  <a:schemeClr val="tx1"/>
                </a:solidFill>
                <a:latin typeface="Times New Roman"/>
                <a:cs typeface="Times New Roman"/>
              </a:rPr>
              <a:t>)</a:t>
            </a:r>
          </a:p>
          <a:p>
            <a:pPr marL="742950" lvl="1" indent="-285750">
              <a:buFont typeface="Arial"/>
              <a:buChar char="•"/>
            </a:pPr>
            <a:r>
              <a:rPr lang="de-DE" sz="1800" dirty="0" smtClean="0">
                <a:solidFill>
                  <a:schemeClr val="tx1"/>
                </a:solidFill>
                <a:latin typeface="Times New Roman"/>
                <a:cs typeface="Times New Roman"/>
              </a:rPr>
              <a:t>Streichen (Bogen)</a:t>
            </a:r>
          </a:p>
          <a:p>
            <a:pPr marL="742950" lvl="1" indent="-285750">
              <a:buFont typeface="Arial"/>
              <a:buChar char="•"/>
            </a:pPr>
            <a:r>
              <a:rPr lang="de-DE" sz="1800" dirty="0" smtClean="0">
                <a:solidFill>
                  <a:schemeClr val="tx1"/>
                </a:solidFill>
                <a:latin typeface="Times New Roman"/>
                <a:cs typeface="Times New Roman"/>
              </a:rPr>
              <a:t>Schlagen (Schlägel)</a:t>
            </a:r>
          </a:p>
          <a:p>
            <a:pPr marL="742950" lvl="1" indent="-285750">
              <a:buFont typeface="Arial"/>
              <a:buChar char="•"/>
            </a:pPr>
            <a:r>
              <a:rPr lang="de-DE" sz="1800" dirty="0" smtClean="0">
                <a:solidFill>
                  <a:schemeClr val="tx1"/>
                </a:solidFill>
                <a:latin typeface="Times New Roman"/>
                <a:cs typeface="Times New Roman"/>
              </a:rPr>
              <a:t>Blasen (Luft)</a:t>
            </a:r>
          </a:p>
          <a:p>
            <a:pPr marL="285750" indent="-285750">
              <a:lnSpc>
                <a:spcPct val="120000"/>
              </a:lnSpc>
              <a:buFont typeface="Arial"/>
              <a:buChar char="•"/>
            </a:pPr>
            <a:r>
              <a:rPr lang="de-DE" sz="1800" dirty="0" smtClean="0">
                <a:solidFill>
                  <a:schemeClr val="tx1"/>
                </a:solidFill>
                <a:latin typeface="Times New Roman"/>
                <a:cs typeface="Times New Roman"/>
              </a:rPr>
              <a:t>Resonator (Resonator)</a:t>
            </a:r>
          </a:p>
          <a:p>
            <a:pPr marL="285750" indent="-285750">
              <a:buFont typeface="Arial"/>
              <a:buChar char="•"/>
            </a:pPr>
            <a:endParaRPr lang="de-DE" sz="1800" dirty="0">
              <a:solidFill>
                <a:schemeClr val="tx1"/>
              </a:solidFill>
              <a:latin typeface="Times New Roman"/>
              <a:cs typeface="Times New Roman"/>
            </a:endParaRPr>
          </a:p>
          <a:p>
            <a:r>
              <a:rPr lang="de-DE" sz="1800" dirty="0" smtClean="0">
                <a:solidFill>
                  <a:schemeClr val="tx1"/>
                </a:solidFill>
                <a:latin typeface="Times New Roman"/>
                <a:cs typeface="Times New Roman"/>
              </a:rPr>
              <a:t>Resonator ist ein zeitabhängiger, rekursiver (Feedback-)Filter auf den Erreger.</a:t>
            </a:r>
            <a:br>
              <a:rPr lang="de-DE" sz="1800" dirty="0" smtClean="0">
                <a:solidFill>
                  <a:schemeClr val="tx1"/>
                </a:solidFill>
                <a:latin typeface="Times New Roman"/>
                <a:cs typeface="Times New Roman"/>
              </a:rPr>
            </a:br>
            <a:endParaRPr lang="de-DE" sz="1800" dirty="0" smtClean="0">
              <a:solidFill>
                <a:schemeClr val="tx1"/>
              </a:solidFill>
              <a:latin typeface="Times New Roman"/>
              <a:cs typeface="Times New Roman"/>
            </a:endParaRPr>
          </a:p>
          <a:p>
            <a:r>
              <a:rPr lang="de-DE" sz="1800" dirty="0" smtClean="0">
                <a:solidFill>
                  <a:schemeClr val="tx1"/>
                </a:solidFill>
                <a:latin typeface="Times New Roman"/>
                <a:cs typeface="Times New Roman"/>
              </a:rPr>
              <a:t>Der Erreger wird algorithmisch als Kraft beschrieben, die auf das schwingende System ausgeübt wird.</a:t>
            </a:r>
            <a:endParaRPr lang="de-DE" sz="1800" dirty="0">
              <a:solidFill>
                <a:schemeClr val="tx1"/>
              </a:solidFill>
              <a:latin typeface="Times New Roman"/>
              <a:cs typeface="Times New Roman"/>
            </a:endParaRPr>
          </a:p>
        </p:txBody>
      </p:sp>
    </p:spTree>
    <p:extLst>
      <p:ext uri="{BB962C8B-B14F-4D97-AF65-F5344CB8AC3E}">
        <p14:creationId xmlns:p14="http://schemas.microsoft.com/office/powerpoint/2010/main" val="28105276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07864" y="1043533"/>
            <a:ext cx="6657975" cy="415498"/>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pPr>
              <a:buFont typeface="Arial" charset="0"/>
              <a:buNone/>
            </a:pPr>
            <a:r>
              <a:rPr lang="de-DE" sz="2400" dirty="0" err="1" smtClean="0">
                <a:latin typeface="Times New Roman"/>
                <a:cs typeface="Times New Roman"/>
              </a:rPr>
              <a:t>Physical</a:t>
            </a:r>
            <a:r>
              <a:rPr lang="de-DE" sz="2400" dirty="0" smtClean="0">
                <a:latin typeface="Times New Roman"/>
                <a:cs typeface="Times New Roman"/>
              </a:rPr>
              <a:t> </a:t>
            </a:r>
            <a:r>
              <a:rPr lang="de-DE" sz="2400" dirty="0" err="1" smtClean="0">
                <a:latin typeface="Times New Roman"/>
                <a:cs typeface="Times New Roman"/>
              </a:rPr>
              <a:t>Modelling</a:t>
            </a:r>
            <a:endParaRPr lang="de-DE" sz="2400" dirty="0">
              <a:solidFill>
                <a:srgbClr val="676767"/>
              </a:solidFill>
              <a:latin typeface="Times New Roman"/>
              <a:cs typeface="Times New Roman"/>
            </a:endParaRPr>
          </a:p>
        </p:txBody>
      </p:sp>
      <p:sp>
        <p:nvSpPr>
          <p:cNvPr id="6" name="Textfeld 5"/>
          <p:cNvSpPr txBox="1"/>
          <p:nvPr/>
        </p:nvSpPr>
        <p:spPr>
          <a:xfrm>
            <a:off x="1155700" y="1955800"/>
            <a:ext cx="6620916" cy="4524316"/>
          </a:xfrm>
          <a:prstGeom prst="rect">
            <a:avLst/>
          </a:prstGeom>
          <a:noFill/>
        </p:spPr>
        <p:txBody>
          <a:bodyPr wrap="square" rtlCol="0">
            <a:spAutoFit/>
          </a:bodyPr>
          <a:lstStyle/>
          <a:p>
            <a:pPr marL="285750" indent="-285750">
              <a:buFont typeface="Arial"/>
              <a:buChar char="•"/>
            </a:pPr>
            <a:r>
              <a:rPr lang="de-DE" sz="1800" dirty="0" smtClean="0">
                <a:solidFill>
                  <a:schemeClr val="tx1"/>
                </a:solidFill>
                <a:latin typeface="Times New Roman"/>
                <a:cs typeface="Times New Roman"/>
              </a:rPr>
              <a:t>Äußere Einflüsse wie das Spiel des Musikers können sehr einfach und direkt eingebracht werden, </a:t>
            </a:r>
          </a:p>
          <a:p>
            <a:pPr marL="285750" indent="-285750">
              <a:buFont typeface="Arial"/>
              <a:buChar char="•"/>
            </a:pPr>
            <a:r>
              <a:rPr lang="de-DE" sz="1800" dirty="0" smtClean="0">
                <a:solidFill>
                  <a:schemeClr val="tx1"/>
                </a:solidFill>
                <a:latin typeface="Times New Roman"/>
                <a:cs typeface="Times New Roman"/>
              </a:rPr>
              <a:t>Die Verlaufsforum des Klangs und der Übergang zwischen verschiedenen Spieltechniken ist kontinuierlich</a:t>
            </a:r>
            <a:r>
              <a:rPr lang="de-DE" sz="1800" dirty="0">
                <a:solidFill>
                  <a:schemeClr val="tx1"/>
                </a:solidFill>
                <a:latin typeface="Times New Roman"/>
                <a:cs typeface="Times New Roman"/>
              </a:rPr>
              <a:t>;</a:t>
            </a:r>
            <a:r>
              <a:rPr lang="de-DE" sz="1800" dirty="0" smtClean="0">
                <a:solidFill>
                  <a:schemeClr val="tx1"/>
                </a:solidFill>
                <a:latin typeface="Times New Roman"/>
                <a:cs typeface="Times New Roman"/>
              </a:rPr>
              <a:t> </a:t>
            </a:r>
            <a:br>
              <a:rPr lang="de-DE" sz="1800" dirty="0" smtClean="0">
                <a:solidFill>
                  <a:schemeClr val="tx1"/>
                </a:solidFill>
                <a:latin typeface="Times New Roman"/>
                <a:cs typeface="Times New Roman"/>
              </a:rPr>
            </a:br>
            <a:r>
              <a:rPr lang="de-DE" sz="1800" dirty="0" smtClean="0">
                <a:solidFill>
                  <a:schemeClr val="tx1"/>
                </a:solidFill>
                <a:latin typeface="Times New Roman"/>
                <a:cs typeface="Times New Roman"/>
              </a:rPr>
              <a:t>Beispiel: Überblasen eines Instruments, bei dem sich das virtuelle Modell ganz dem Vorbild entsprechend verhält.</a:t>
            </a:r>
          </a:p>
          <a:p>
            <a:pPr marL="285750" indent="-285750">
              <a:buFont typeface="Arial"/>
              <a:buChar char="•"/>
            </a:pPr>
            <a:r>
              <a:rPr lang="de-DE" sz="1800" dirty="0" smtClean="0">
                <a:solidFill>
                  <a:schemeClr val="tx1"/>
                </a:solidFill>
                <a:latin typeface="Times New Roman"/>
                <a:cs typeface="Times New Roman"/>
              </a:rPr>
              <a:t>Tonsignal eines Modells ist kontinuierlich (keine Loops).</a:t>
            </a:r>
          </a:p>
          <a:p>
            <a:pPr marL="285750" indent="-285750">
              <a:buFont typeface="Arial"/>
              <a:buChar char="•"/>
            </a:pPr>
            <a:r>
              <a:rPr lang="de-DE" sz="1800" dirty="0" smtClean="0">
                <a:solidFill>
                  <a:schemeClr val="tx1"/>
                </a:solidFill>
                <a:latin typeface="Times New Roman"/>
                <a:cs typeface="Times New Roman"/>
              </a:rPr>
              <a:t>Veränderung einzelner Parameter eines Instruments, wie zum Beispiel Materialbeschaffenheit, Größe oder Anschlagstärke.</a:t>
            </a:r>
          </a:p>
          <a:p>
            <a:pPr marL="285750" indent="-285750">
              <a:buFont typeface="Arial"/>
              <a:buChar char="•"/>
            </a:pPr>
            <a:r>
              <a:rPr lang="de-DE" sz="1800" dirty="0" smtClean="0">
                <a:solidFill>
                  <a:schemeClr val="tx1"/>
                </a:solidFill>
                <a:latin typeface="Times New Roman"/>
                <a:cs typeface="Times New Roman"/>
              </a:rPr>
              <a:t>Möglichkeit verschiedene Elemente physikalischer Modelle zu kombinieren, auch wenn diese Kombination mit echten Instrumenten nicht möglich wäre. z.B. das Mundstück des Saxophons mit dem Resonanzraum einer Geige zu verbinden </a:t>
            </a:r>
            <a:br>
              <a:rPr lang="de-DE" sz="1800" dirty="0" smtClean="0">
                <a:solidFill>
                  <a:schemeClr val="tx1"/>
                </a:solidFill>
                <a:latin typeface="Times New Roman"/>
                <a:cs typeface="Times New Roman"/>
              </a:rPr>
            </a:br>
            <a:r>
              <a:rPr lang="de-DE" sz="1800" dirty="0" smtClean="0">
                <a:solidFill>
                  <a:schemeClr val="tx1"/>
                </a:solidFill>
                <a:latin typeface="Times New Roman"/>
                <a:cs typeface="Times New Roman"/>
              </a:rPr>
              <a:t>=&gt; virtuelle Instrumente mit eigener Klangcharakteristik. </a:t>
            </a:r>
          </a:p>
          <a:p>
            <a:pPr marL="285750" indent="-285750">
              <a:buFont typeface="Arial"/>
              <a:buChar char="•"/>
            </a:pPr>
            <a:r>
              <a:rPr lang="de-DE" sz="1800" dirty="0" smtClean="0">
                <a:solidFill>
                  <a:schemeClr val="tx1"/>
                </a:solidFill>
                <a:latin typeface="Times New Roman"/>
                <a:cs typeface="Times New Roman"/>
              </a:rPr>
              <a:t>Parameter des Modells können in Echtzeit geändert werden können z.B. Dämpfung, Stimmung etc.</a:t>
            </a:r>
            <a:endParaRPr lang="de-DE" sz="1800" dirty="0">
              <a:solidFill>
                <a:schemeClr val="tx1"/>
              </a:solidFill>
              <a:latin typeface="Times New Roman"/>
              <a:cs typeface="Times New Roman"/>
            </a:endParaRPr>
          </a:p>
        </p:txBody>
      </p:sp>
    </p:spTree>
    <p:extLst>
      <p:ext uri="{BB962C8B-B14F-4D97-AF65-F5344CB8AC3E}">
        <p14:creationId xmlns:p14="http://schemas.microsoft.com/office/powerpoint/2010/main" val="20909206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07864" y="1043533"/>
            <a:ext cx="6657975" cy="415498"/>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r>
              <a:rPr lang="de-DE" dirty="0" err="1">
                <a:latin typeface="Times New Roman"/>
                <a:cs typeface="Times New Roman"/>
              </a:rPr>
              <a:t>Karplus</a:t>
            </a:r>
            <a:r>
              <a:rPr lang="de-DE" dirty="0">
                <a:latin typeface="Times New Roman"/>
                <a:cs typeface="Times New Roman"/>
              </a:rPr>
              <a:t>-Strong-Algorithmus</a:t>
            </a:r>
          </a:p>
        </p:txBody>
      </p:sp>
      <p:sp>
        <p:nvSpPr>
          <p:cNvPr id="2" name="Rechteck 1"/>
          <p:cNvSpPr/>
          <p:nvPr/>
        </p:nvSpPr>
        <p:spPr>
          <a:xfrm>
            <a:off x="1007864" y="1907629"/>
            <a:ext cx="8424018" cy="1852815"/>
          </a:xfrm>
          <a:prstGeom prst="rect">
            <a:avLst/>
          </a:prstGeom>
        </p:spPr>
        <p:txBody>
          <a:bodyPr wrap="square">
            <a:spAutoFit/>
          </a:bodyPr>
          <a:lstStyle/>
          <a:p>
            <a:pPr>
              <a:lnSpc>
                <a:spcPct val="120000"/>
              </a:lnSpc>
            </a:pPr>
            <a:r>
              <a:rPr lang="de-DE" altLang="zh-CN" dirty="0">
                <a:solidFill>
                  <a:schemeClr val="tx1"/>
                </a:solidFill>
                <a:latin typeface="Times New Roman"/>
                <a:cs typeface="Times New Roman"/>
              </a:rPr>
              <a:t>Algorithmus basiert auf einem Kreislauf, in dem Geräuschsamples zirkulieren und dabei einen Filter durchlaufen. In diesen Kreislauf wird </a:t>
            </a:r>
            <a:r>
              <a:rPr lang="de-DE" altLang="zh-CN" dirty="0" err="1">
                <a:solidFill>
                  <a:schemeClr val="tx1"/>
                </a:solidFill>
                <a:latin typeface="Times New Roman"/>
                <a:cs typeface="Times New Roman"/>
              </a:rPr>
              <a:t>initial</a:t>
            </a:r>
            <a:r>
              <a:rPr lang="de-DE" altLang="zh-CN" dirty="0">
                <a:solidFill>
                  <a:schemeClr val="tx1"/>
                </a:solidFill>
                <a:latin typeface="Times New Roman"/>
                <a:cs typeface="Times New Roman"/>
              </a:rPr>
              <a:t> ein zufälliges Geräusch eingespeist, welches in jedem Durchlauf einmal vom Filter modifiziert und ausgegeben wird.</a:t>
            </a:r>
          </a:p>
        </p:txBody>
      </p:sp>
      <p:pic>
        <p:nvPicPr>
          <p:cNvPr id="3" name="Bild 2" descr="00b3acf8bf66deda2afbe0d893df27f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88" y="4067869"/>
            <a:ext cx="3886200" cy="2933700"/>
          </a:xfrm>
          <a:prstGeom prst="rect">
            <a:avLst/>
          </a:prstGeom>
        </p:spPr>
      </p:pic>
      <p:sp>
        <p:nvSpPr>
          <p:cNvPr id="5" name="Rechteck 4"/>
          <p:cNvSpPr/>
          <p:nvPr/>
        </p:nvSpPr>
        <p:spPr>
          <a:xfrm>
            <a:off x="8280672" y="6660157"/>
            <a:ext cx="1152128" cy="379591"/>
          </a:xfrm>
          <a:prstGeom prst="rect">
            <a:avLst/>
          </a:prstGeom>
        </p:spPr>
        <p:txBody>
          <a:bodyPr wrap="square">
            <a:spAutoFit/>
          </a:bodyPr>
          <a:lstStyle/>
          <a:p>
            <a:pPr>
              <a:lnSpc>
                <a:spcPct val="120000"/>
              </a:lnSpc>
            </a:pPr>
            <a:r>
              <a:rPr lang="de-DE" altLang="zh-CN" sz="1600" dirty="0" smtClean="0">
                <a:solidFill>
                  <a:srgbClr val="FF0000"/>
                </a:solidFill>
                <a:latin typeface="Times New Roman"/>
                <a:cs typeface="Times New Roman"/>
              </a:rPr>
              <a:t>PD Patch !</a:t>
            </a:r>
            <a:endParaRPr lang="de-DE" altLang="zh-CN" sz="1600" dirty="0">
              <a:solidFill>
                <a:srgbClr val="FF0000"/>
              </a:solidFill>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838200" y="838199"/>
            <a:ext cx="8534400" cy="781397"/>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85000"/>
              </a:lnSpc>
              <a:spcBef>
                <a:spcPts val="600"/>
              </a:spcBef>
              <a:buClrTx/>
              <a:buFontTx/>
              <a:buNone/>
              <a:defRPr/>
            </a:pPr>
            <a:endParaRPr lang="de-DE" dirty="0">
              <a:solidFill>
                <a:srgbClr val="000000"/>
              </a:solidFill>
            </a:endParaRPr>
          </a:p>
        </p:txBody>
      </p:sp>
      <p:sp>
        <p:nvSpPr>
          <p:cNvPr id="4" name="Rechteck 3"/>
          <p:cNvSpPr/>
          <p:nvPr/>
        </p:nvSpPr>
        <p:spPr>
          <a:xfrm>
            <a:off x="1079872" y="2051645"/>
            <a:ext cx="7920880" cy="4339649"/>
          </a:xfrm>
          <a:prstGeom prst="rect">
            <a:avLst/>
          </a:prstGeom>
        </p:spPr>
        <p:txBody>
          <a:bodyPr wrap="square">
            <a:spAutoFit/>
          </a:bodyPr>
          <a:lstStyle/>
          <a:p>
            <a:r>
              <a:rPr lang="en-US" sz="1200" dirty="0" smtClean="0">
                <a:solidFill>
                  <a:schemeClr val="tx1"/>
                </a:solidFill>
                <a:latin typeface="Times New Roman"/>
                <a:cs typeface="Times New Roman"/>
              </a:rPr>
              <a:t>David A. Jaffe is an American composer who has written extensively for a wide variety of ensembles, yet is perhaps best known for his work with electronic and computer music, including “Silicon Valley Breakdown,” which is featured in this recording. Jaffe, a skilled multi-instrumentalist who began his career as a member of various bluegrass, folk, and rock bands, received his doctorate in music at Stanford. He is well-known for his contributions to the development of computer music, including algorithmic innovations for modeling plucked and bowed strings. </a:t>
            </a:r>
            <a:br>
              <a:rPr lang="en-US" sz="1200" dirty="0" smtClean="0">
                <a:solidFill>
                  <a:schemeClr val="tx1"/>
                </a:solidFill>
                <a:latin typeface="Times New Roman"/>
                <a:cs typeface="Times New Roman"/>
              </a:rPr>
            </a:br>
            <a:r>
              <a:rPr lang="en-US" sz="1200" dirty="0" smtClean="0">
                <a:solidFill>
                  <a:schemeClr val="tx1"/>
                </a:solidFill>
                <a:latin typeface="Times New Roman"/>
                <a:cs typeface="Times New Roman"/>
              </a:rPr>
              <a:t/>
            </a:r>
            <a:br>
              <a:rPr lang="en-US" sz="1200" dirty="0" smtClean="0">
                <a:solidFill>
                  <a:schemeClr val="tx1"/>
                </a:solidFill>
                <a:latin typeface="Times New Roman"/>
                <a:cs typeface="Times New Roman"/>
              </a:rPr>
            </a:br>
            <a:r>
              <a:rPr lang="en-US" sz="1200" dirty="0" smtClean="0">
                <a:solidFill>
                  <a:schemeClr val="tx1"/>
                </a:solidFill>
                <a:latin typeface="Times New Roman"/>
                <a:cs typeface="Times New Roman"/>
              </a:rPr>
              <a:t>According to the composer: “’Silicon Valley Breakdown’ is a spatial multi-stylistic work scored for a symphony of imaginary plucked stringed instruments. These range from a tiny ‘piccolo mandolin’ to an immense bass ‘plucked Golden Gate Bridge.’ The orchestra is frequently divided into four smaller ensembles, each with its own tone quality, character, and location in quadraphonic space. All sounds in the piece are entirely synthetic, many based on a string model originated by Alex Strong and Kevin </a:t>
            </a:r>
            <a:r>
              <a:rPr lang="en-US" sz="1200" dirty="0" err="1" smtClean="0">
                <a:solidFill>
                  <a:schemeClr val="tx1"/>
                </a:solidFill>
                <a:latin typeface="Times New Roman"/>
                <a:cs typeface="Times New Roman"/>
              </a:rPr>
              <a:t>Karplus</a:t>
            </a:r>
            <a:r>
              <a:rPr lang="en-US" sz="1200" dirty="0" smtClean="0">
                <a:solidFill>
                  <a:schemeClr val="tx1"/>
                </a:solidFill>
                <a:latin typeface="Times New Roman"/>
                <a:cs typeface="Times New Roman"/>
              </a:rPr>
              <a:t> and further developed by the composer along with Julius Smith. The technique is described in Jaffe’s article ‘Extensions to the </a:t>
            </a:r>
            <a:r>
              <a:rPr lang="en-US" sz="1200" dirty="0" err="1" smtClean="0">
                <a:solidFill>
                  <a:schemeClr val="tx1"/>
                </a:solidFill>
                <a:latin typeface="Times New Roman"/>
                <a:cs typeface="Times New Roman"/>
              </a:rPr>
              <a:t>Karplus</a:t>
            </a:r>
            <a:r>
              <a:rPr lang="en-US" sz="1200" dirty="0" smtClean="0">
                <a:solidFill>
                  <a:schemeClr val="tx1"/>
                </a:solidFill>
                <a:latin typeface="Times New Roman"/>
                <a:cs typeface="Times New Roman"/>
              </a:rPr>
              <a:t>-Strong Plucked String Algorithms,’ published in Computer Music Journal, Summer 1983.”</a:t>
            </a:r>
            <a:br>
              <a:rPr lang="en-US" sz="1200" dirty="0" smtClean="0">
                <a:solidFill>
                  <a:schemeClr val="tx1"/>
                </a:solidFill>
                <a:latin typeface="Times New Roman"/>
                <a:cs typeface="Times New Roman"/>
              </a:rPr>
            </a:br>
            <a:r>
              <a:rPr lang="en-US" sz="1200" dirty="0" smtClean="0">
                <a:solidFill>
                  <a:schemeClr val="tx1"/>
                </a:solidFill>
                <a:latin typeface="Times New Roman"/>
                <a:cs typeface="Times New Roman"/>
              </a:rPr>
              <a:t/>
            </a:r>
            <a:br>
              <a:rPr lang="en-US" sz="1200" dirty="0" smtClean="0">
                <a:solidFill>
                  <a:schemeClr val="tx1"/>
                </a:solidFill>
                <a:latin typeface="Times New Roman"/>
                <a:cs typeface="Times New Roman"/>
              </a:rPr>
            </a:br>
            <a:r>
              <a:rPr lang="en-US" sz="1200" dirty="0" smtClean="0">
                <a:solidFill>
                  <a:schemeClr val="tx1"/>
                </a:solidFill>
                <a:latin typeface="Times New Roman"/>
                <a:cs typeface="Times New Roman"/>
              </a:rPr>
              <a:t>“The piece deals with the working out of large stylistic contrasts. Both ‘satirical’ and abstract styles appear and mock one another. In particular, elements of ‘bluegrass music,’ a folk music which originated in the southern Appalachian Mountains, are employed.”</a:t>
            </a:r>
            <a:br>
              <a:rPr lang="en-US" sz="1200" dirty="0" smtClean="0">
                <a:solidFill>
                  <a:schemeClr val="tx1"/>
                </a:solidFill>
                <a:latin typeface="Times New Roman"/>
                <a:cs typeface="Times New Roman"/>
              </a:rPr>
            </a:br>
            <a:r>
              <a:rPr lang="en-US" sz="1200" dirty="0" smtClean="0">
                <a:solidFill>
                  <a:schemeClr val="tx1"/>
                </a:solidFill>
                <a:latin typeface="Times New Roman"/>
                <a:cs typeface="Times New Roman"/>
              </a:rPr>
              <a:t/>
            </a:r>
            <a:br>
              <a:rPr lang="en-US" sz="1200" dirty="0" smtClean="0">
                <a:solidFill>
                  <a:schemeClr val="tx1"/>
                </a:solidFill>
                <a:latin typeface="Times New Roman"/>
                <a:cs typeface="Times New Roman"/>
              </a:rPr>
            </a:br>
            <a:r>
              <a:rPr lang="en-US" sz="1200" dirty="0" smtClean="0">
                <a:solidFill>
                  <a:schemeClr val="tx1"/>
                </a:solidFill>
                <a:latin typeface="Times New Roman"/>
                <a:cs typeface="Times New Roman"/>
              </a:rPr>
              <a:t>“In addition to producing the sounds, the computer was also used to generate ensemble interactions which would not be possible for performers to enact. One such scheme involves ensembles of pseudo-instrumentalists (which will be called ‘voices’ below). Each of these follows its own tempo and </a:t>
            </a:r>
            <a:r>
              <a:rPr lang="en-US" sz="1200" dirty="0" err="1" smtClean="0">
                <a:solidFill>
                  <a:schemeClr val="tx1"/>
                </a:solidFill>
                <a:latin typeface="Times New Roman"/>
                <a:cs typeface="Times New Roman"/>
              </a:rPr>
              <a:t>rubato</a:t>
            </a:r>
            <a:r>
              <a:rPr lang="en-US" sz="1200" dirty="0" smtClean="0">
                <a:solidFill>
                  <a:schemeClr val="tx1"/>
                </a:solidFill>
                <a:latin typeface="Times New Roman"/>
                <a:cs typeface="Times New Roman"/>
              </a:rPr>
              <a:t> trajectory, yet, with the context of this high level of contrapuntal independence, keeps track, from moment to moment, of resulting harmonic combinations. Based on what it ‘hears,’ each voice or ensemble of voices can alter its own or another voice’s pre-planned behavior. In this manner, a kind of super responsive improvisational ensemble, which, nevertheless, remains faithful to a pre-composed plan, is created.” </a:t>
            </a:r>
            <a:endParaRPr lang="en-US" sz="1200" dirty="0">
              <a:solidFill>
                <a:schemeClr val="tx1"/>
              </a:solidFill>
              <a:latin typeface="Times New Roman"/>
              <a:cs typeface="Times New Roman"/>
            </a:endParaRPr>
          </a:p>
        </p:txBody>
      </p:sp>
      <p:sp>
        <p:nvSpPr>
          <p:cNvPr id="6" name="Rectangle 2"/>
          <p:cNvSpPr txBox="1">
            <a:spLocks noChangeArrowheads="1"/>
          </p:cNvSpPr>
          <p:nvPr/>
        </p:nvSpPr>
        <p:spPr>
          <a:xfrm>
            <a:off x="1007864" y="1043533"/>
            <a:ext cx="6657975" cy="803297"/>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r>
              <a:rPr lang="de-DE" dirty="0" smtClean="0">
                <a:latin typeface="Times New Roman"/>
                <a:cs typeface="Times New Roman"/>
              </a:rPr>
              <a:t>David </a:t>
            </a:r>
            <a:r>
              <a:rPr lang="de-DE" dirty="0">
                <a:latin typeface="Times New Roman"/>
                <a:cs typeface="Times New Roman"/>
              </a:rPr>
              <a:t>A. </a:t>
            </a:r>
            <a:r>
              <a:rPr lang="de-DE" dirty="0" err="1" smtClean="0">
                <a:latin typeface="Times New Roman"/>
                <a:cs typeface="Times New Roman"/>
              </a:rPr>
              <a:t>Jaffe</a:t>
            </a:r>
            <a:r>
              <a:rPr lang="de-DE" dirty="0" smtClean="0">
                <a:latin typeface="Times New Roman"/>
                <a:cs typeface="Times New Roman"/>
              </a:rPr>
              <a:t>, </a:t>
            </a:r>
            <a:r>
              <a:rPr lang="de-DE" dirty="0">
                <a:latin typeface="Times New Roman"/>
                <a:cs typeface="Times New Roman"/>
              </a:rPr>
              <a:t>Silicon Valley </a:t>
            </a:r>
            <a:r>
              <a:rPr lang="de-DE" dirty="0" smtClean="0">
                <a:latin typeface="Times New Roman"/>
                <a:cs typeface="Times New Roman"/>
              </a:rPr>
              <a:t>Breakdown (1982)</a:t>
            </a:r>
          </a:p>
          <a:p>
            <a:r>
              <a:rPr lang="de-DE" dirty="0" err="1">
                <a:latin typeface="Times New Roman"/>
                <a:cs typeface="Times New Roman"/>
              </a:rPr>
              <a:t>for</a:t>
            </a:r>
            <a:r>
              <a:rPr lang="de-DE" dirty="0">
                <a:latin typeface="Times New Roman"/>
                <a:cs typeface="Times New Roman"/>
              </a:rPr>
              <a:t> </a:t>
            </a:r>
            <a:r>
              <a:rPr lang="de-DE" dirty="0" err="1">
                <a:latin typeface="Times New Roman"/>
                <a:cs typeface="Times New Roman"/>
              </a:rPr>
              <a:t>synthesized</a:t>
            </a:r>
            <a:r>
              <a:rPr lang="de-DE" dirty="0">
                <a:latin typeface="Times New Roman"/>
                <a:cs typeface="Times New Roman"/>
              </a:rPr>
              <a:t> </a:t>
            </a:r>
            <a:r>
              <a:rPr lang="de-DE" dirty="0" err="1">
                <a:latin typeface="Times New Roman"/>
                <a:cs typeface="Times New Roman"/>
              </a:rPr>
              <a:t>plucked</a:t>
            </a:r>
            <a:r>
              <a:rPr lang="de-DE" dirty="0">
                <a:latin typeface="Times New Roman"/>
                <a:cs typeface="Times New Roman"/>
              </a:rPr>
              <a:t> </a:t>
            </a:r>
            <a:r>
              <a:rPr lang="de-DE" dirty="0" err="1" smtClean="0">
                <a:latin typeface="Times New Roman"/>
                <a:cs typeface="Times New Roman"/>
              </a:rPr>
              <a:t>strings</a:t>
            </a:r>
            <a:endParaRPr lang="de-DE" dirty="0">
              <a:effectLst/>
              <a:latin typeface="Times New Roman"/>
              <a:cs typeface="Times New Roman"/>
            </a:endParaRPr>
          </a:p>
        </p:txBody>
      </p:sp>
      <p:pic>
        <p:nvPicPr>
          <p:cNvPr id="5" name="G_JAF_DAV_01_e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16576" y="1187549"/>
            <a:ext cx="288032" cy="288032"/>
          </a:xfrm>
          <a:prstGeom prst="rect">
            <a:avLst/>
          </a:prstGeom>
        </p:spPr>
      </p:pic>
    </p:spTree>
    <p:extLst>
      <p:ext uri="{BB962C8B-B14F-4D97-AF65-F5344CB8AC3E}">
        <p14:creationId xmlns:p14="http://schemas.microsoft.com/office/powerpoint/2010/main" val="103515405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784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07848" fill="hold"/>
                                        <p:tgtEl>
                                          <p:spTgt spid="5"/>
                                        </p:tgtEl>
                                      </p:cBhvr>
                                    </p:cmd>
                                  </p:childTnLst>
                                </p:cTn>
                              </p:par>
                            </p:childTnLst>
                          </p:cTn>
                        </p:par>
                      </p:childTnLst>
                    </p:cTn>
                  </p:par>
                </p:childTnLst>
              </p:cTn>
              <p:nextCondLst>
                <p:cond evt="onClick" delay="0">
                  <p:tgtEl>
                    <p:spTgt spid="5"/>
                  </p:tgtEl>
                </p:cond>
              </p:nextCondLst>
            </p:seq>
            <p:audio>
              <p:cMediaNode vol="80000">
                <p:cTn id="16"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07864" y="1043533"/>
            <a:ext cx="6657975" cy="415498"/>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pPr>
              <a:buFont typeface="Arial" charset="0"/>
              <a:buNone/>
            </a:pPr>
            <a:r>
              <a:rPr lang="de-DE" sz="2400" dirty="0" err="1" smtClean="0">
                <a:latin typeface="Times New Roman"/>
                <a:cs typeface="Times New Roman"/>
              </a:rPr>
              <a:t>Physical</a:t>
            </a:r>
            <a:r>
              <a:rPr lang="de-DE" sz="2400" dirty="0" smtClean="0">
                <a:latin typeface="Times New Roman"/>
                <a:cs typeface="Times New Roman"/>
              </a:rPr>
              <a:t> </a:t>
            </a:r>
            <a:r>
              <a:rPr lang="de-DE" sz="2400" dirty="0" err="1" smtClean="0">
                <a:latin typeface="Times New Roman"/>
                <a:cs typeface="Times New Roman"/>
              </a:rPr>
              <a:t>Modelling</a:t>
            </a:r>
            <a:endParaRPr lang="de-DE" sz="2400" dirty="0">
              <a:solidFill>
                <a:srgbClr val="676767"/>
              </a:solidFill>
              <a:latin typeface="Times New Roman"/>
              <a:cs typeface="Times New Roman"/>
            </a:endParaRPr>
          </a:p>
        </p:txBody>
      </p:sp>
      <p:sp>
        <p:nvSpPr>
          <p:cNvPr id="6" name="Textfeld 5"/>
          <p:cNvSpPr txBox="1"/>
          <p:nvPr/>
        </p:nvSpPr>
        <p:spPr>
          <a:xfrm>
            <a:off x="1155700" y="1955800"/>
            <a:ext cx="4964732" cy="2893100"/>
          </a:xfrm>
          <a:prstGeom prst="rect">
            <a:avLst/>
          </a:prstGeom>
          <a:noFill/>
        </p:spPr>
        <p:txBody>
          <a:bodyPr wrap="square" rtlCol="0">
            <a:spAutoFit/>
          </a:bodyPr>
          <a:lstStyle/>
          <a:p>
            <a:pPr>
              <a:spcAft>
                <a:spcPts val="600"/>
              </a:spcAft>
            </a:pPr>
            <a:r>
              <a:rPr lang="de-DE" sz="1800" dirty="0">
                <a:solidFill>
                  <a:schemeClr val="tx1"/>
                </a:solidFill>
                <a:latin typeface="Times New Roman"/>
                <a:cs typeface="Times New Roman"/>
              </a:rPr>
              <a:t>K</a:t>
            </a:r>
            <a:r>
              <a:rPr lang="de-DE" sz="1800" dirty="0" smtClean="0">
                <a:solidFill>
                  <a:schemeClr val="tx1"/>
                </a:solidFill>
                <a:latin typeface="Times New Roman"/>
                <a:cs typeface="Times New Roman"/>
              </a:rPr>
              <a:t>lassische physikalische Modellierung:</a:t>
            </a:r>
            <a:br>
              <a:rPr lang="de-DE" sz="1800" dirty="0" smtClean="0">
                <a:solidFill>
                  <a:schemeClr val="tx1"/>
                </a:solidFill>
                <a:latin typeface="Times New Roman"/>
                <a:cs typeface="Times New Roman"/>
              </a:rPr>
            </a:br>
            <a:endParaRPr lang="de-DE" sz="1800" dirty="0" smtClean="0">
              <a:solidFill>
                <a:schemeClr val="tx1"/>
              </a:solidFill>
              <a:latin typeface="Times New Roman"/>
              <a:cs typeface="Times New Roman"/>
            </a:endParaRPr>
          </a:p>
          <a:p>
            <a:pPr marL="342900" indent="-342900">
              <a:spcAft>
                <a:spcPts val="600"/>
              </a:spcAft>
              <a:buFont typeface="+mj-lt"/>
              <a:buAutoNum type="arabicPeriod"/>
            </a:pPr>
            <a:r>
              <a:rPr lang="de-DE" sz="1800" dirty="0" smtClean="0">
                <a:solidFill>
                  <a:schemeClr val="tx1"/>
                </a:solidFill>
                <a:latin typeface="Times New Roman"/>
                <a:cs typeface="Times New Roman"/>
              </a:rPr>
              <a:t>Physikalische Dimension der schwingenden Objekte (Masse, Elastizität von Bögen, Saiten, Membrane, etc.)</a:t>
            </a:r>
          </a:p>
          <a:p>
            <a:pPr marL="342900" indent="-342900">
              <a:spcAft>
                <a:spcPts val="600"/>
              </a:spcAft>
              <a:buFont typeface="+mj-lt"/>
              <a:buAutoNum type="arabicPeriod"/>
            </a:pPr>
            <a:r>
              <a:rPr lang="de-DE" sz="1800" dirty="0" smtClean="0">
                <a:solidFill>
                  <a:schemeClr val="tx1"/>
                </a:solidFill>
                <a:latin typeface="Times New Roman"/>
                <a:cs typeface="Times New Roman"/>
              </a:rPr>
              <a:t>Rahmenbedingungen die das schwingende Objekt begrenzen.</a:t>
            </a:r>
          </a:p>
          <a:p>
            <a:pPr marL="342900" indent="-342900">
              <a:spcAft>
                <a:spcPts val="600"/>
              </a:spcAft>
              <a:buFont typeface="+mj-lt"/>
              <a:buAutoNum type="arabicPeriod"/>
            </a:pPr>
            <a:r>
              <a:rPr lang="de-DE" sz="1800" dirty="0" smtClean="0">
                <a:solidFill>
                  <a:schemeClr val="tx1"/>
                </a:solidFill>
                <a:latin typeface="Times New Roman"/>
                <a:cs typeface="Times New Roman"/>
              </a:rPr>
              <a:t>Ausgangszustand z.B. Startpunkt eines Bogens</a:t>
            </a:r>
          </a:p>
          <a:p>
            <a:pPr marL="342900" indent="-342900">
              <a:spcAft>
                <a:spcPts val="600"/>
              </a:spcAft>
              <a:buFont typeface="+mj-lt"/>
              <a:buAutoNum type="arabicPeriod"/>
            </a:pPr>
            <a:r>
              <a:rPr lang="de-DE" sz="1800" dirty="0" smtClean="0">
                <a:solidFill>
                  <a:schemeClr val="tx1"/>
                </a:solidFill>
                <a:latin typeface="Times New Roman"/>
                <a:cs typeface="Times New Roman"/>
              </a:rPr>
              <a:t>Widerstand, der auf die Kraft wirkt</a:t>
            </a:r>
          </a:p>
        </p:txBody>
      </p:sp>
      <p:pic>
        <p:nvPicPr>
          <p:cNvPr id="5" name="Bild 4" descr="48112f3d1ef094577057a86d19ce3f0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456" y="1979637"/>
            <a:ext cx="3365500" cy="4508500"/>
          </a:xfrm>
          <a:prstGeom prst="rect">
            <a:avLst/>
          </a:prstGeom>
        </p:spPr>
      </p:pic>
    </p:spTree>
    <p:extLst>
      <p:ext uri="{BB962C8B-B14F-4D97-AF65-F5344CB8AC3E}">
        <p14:creationId xmlns:p14="http://schemas.microsoft.com/office/powerpoint/2010/main" val="2662682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07864" y="1043533"/>
            <a:ext cx="8424936" cy="737125"/>
          </a:xfrm>
          <a:prstGeom prst="rect">
            <a:avLst/>
          </a:prstGeom>
        </p:spPr>
        <p:txBody>
          <a:bodyPr wrap="square">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pPr>
              <a:buFont typeface="Arial" charset="0"/>
              <a:buNone/>
            </a:pPr>
            <a:r>
              <a:rPr lang="de-DE" sz="2400" dirty="0" err="1" smtClean="0">
                <a:latin typeface="Times New Roman"/>
                <a:cs typeface="Times New Roman"/>
              </a:rPr>
              <a:t>Physical</a:t>
            </a:r>
            <a:r>
              <a:rPr lang="de-DE" sz="2400" dirty="0" smtClean="0">
                <a:latin typeface="Times New Roman"/>
                <a:cs typeface="Times New Roman"/>
              </a:rPr>
              <a:t> </a:t>
            </a:r>
            <a:r>
              <a:rPr lang="de-DE" sz="2400" dirty="0" err="1" smtClean="0">
                <a:latin typeface="Times New Roman"/>
                <a:cs typeface="Times New Roman"/>
              </a:rPr>
              <a:t>Modelling</a:t>
            </a:r>
            <a:endParaRPr lang="de-DE" sz="2400" dirty="0" smtClean="0">
              <a:latin typeface="Times New Roman"/>
              <a:cs typeface="Times New Roman"/>
            </a:endParaRPr>
          </a:p>
          <a:p>
            <a:pPr>
              <a:buFont typeface="Arial" charset="0"/>
              <a:buNone/>
            </a:pPr>
            <a:r>
              <a:rPr lang="de-DE" sz="2000" dirty="0" smtClean="0">
                <a:latin typeface="Times New Roman"/>
                <a:cs typeface="Times New Roman"/>
              </a:rPr>
              <a:t>Das Masse-Feder-Modell für schwingende Oberflächen und Körper</a:t>
            </a:r>
            <a:endParaRPr lang="de-DE" sz="2000" dirty="0">
              <a:solidFill>
                <a:srgbClr val="676767"/>
              </a:solidFill>
              <a:latin typeface="Times New Roman"/>
              <a:cs typeface="Times New Roman"/>
            </a:endParaRPr>
          </a:p>
        </p:txBody>
      </p:sp>
      <p:pic>
        <p:nvPicPr>
          <p:cNvPr id="3" name="Bild 2" descr="ea8e4d2526007dc78641673e8775048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24" y="1835621"/>
            <a:ext cx="3327400" cy="5486400"/>
          </a:xfrm>
          <a:prstGeom prst="rect">
            <a:avLst/>
          </a:prstGeom>
        </p:spPr>
      </p:pic>
      <p:pic>
        <p:nvPicPr>
          <p:cNvPr id="5" name="Bild 4" descr="737aaf9ee30e4a29f46b1f6f836b6e57.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200" y="1885999"/>
            <a:ext cx="5686999" cy="5184576"/>
          </a:xfrm>
          <a:prstGeom prst="rect">
            <a:avLst/>
          </a:prstGeom>
        </p:spPr>
      </p:pic>
      <p:sp>
        <p:nvSpPr>
          <p:cNvPr id="8" name="Rechteck 7"/>
          <p:cNvSpPr/>
          <p:nvPr/>
        </p:nvSpPr>
        <p:spPr>
          <a:xfrm>
            <a:off x="8280672" y="6660157"/>
            <a:ext cx="1512168" cy="379591"/>
          </a:xfrm>
          <a:prstGeom prst="rect">
            <a:avLst/>
          </a:prstGeom>
        </p:spPr>
        <p:txBody>
          <a:bodyPr wrap="square">
            <a:spAutoFit/>
          </a:bodyPr>
          <a:lstStyle/>
          <a:p>
            <a:pPr>
              <a:lnSpc>
                <a:spcPct val="120000"/>
              </a:lnSpc>
            </a:pPr>
            <a:r>
              <a:rPr lang="de-DE" altLang="zh-CN" sz="1600" dirty="0" smtClean="0">
                <a:solidFill>
                  <a:srgbClr val="FF0000"/>
                </a:solidFill>
                <a:latin typeface="Times New Roman"/>
                <a:cs typeface="Times New Roman"/>
              </a:rPr>
              <a:t>PD </a:t>
            </a:r>
            <a:r>
              <a:rPr lang="de-DE" altLang="zh-CN" sz="1600" dirty="0" err="1" smtClean="0">
                <a:solidFill>
                  <a:srgbClr val="FF0000"/>
                </a:solidFill>
                <a:latin typeface="Times New Roman"/>
                <a:cs typeface="Times New Roman"/>
              </a:rPr>
              <a:t>Patches</a:t>
            </a:r>
            <a:r>
              <a:rPr lang="de-DE" altLang="zh-CN" sz="1600" dirty="0" smtClean="0">
                <a:solidFill>
                  <a:srgbClr val="FF0000"/>
                </a:solidFill>
                <a:latin typeface="Times New Roman"/>
                <a:cs typeface="Times New Roman"/>
              </a:rPr>
              <a:t> !</a:t>
            </a:r>
            <a:endParaRPr lang="de-DE" altLang="zh-CN" sz="1600" dirty="0">
              <a:solidFill>
                <a:srgbClr val="FF0000"/>
              </a:solidFill>
              <a:latin typeface="Times New Roman"/>
              <a:cs typeface="Times New Roman"/>
            </a:endParaRPr>
          </a:p>
        </p:txBody>
      </p:sp>
    </p:spTree>
    <p:extLst>
      <p:ext uri="{BB962C8B-B14F-4D97-AF65-F5344CB8AC3E}">
        <p14:creationId xmlns:p14="http://schemas.microsoft.com/office/powerpoint/2010/main" val="34757848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838200" y="838199"/>
            <a:ext cx="8534400" cy="781397"/>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85000"/>
              </a:lnSpc>
              <a:spcBef>
                <a:spcPts val="600"/>
              </a:spcBef>
              <a:buClrTx/>
              <a:buFontTx/>
              <a:buNone/>
              <a:defRPr/>
            </a:pPr>
            <a:endParaRPr lang="de-DE" dirty="0">
              <a:solidFill>
                <a:srgbClr val="000000"/>
              </a:solidFill>
            </a:endParaRPr>
          </a:p>
        </p:txBody>
      </p:sp>
      <p:sp>
        <p:nvSpPr>
          <p:cNvPr id="6" name="Rectangle 2"/>
          <p:cNvSpPr txBox="1">
            <a:spLocks noChangeArrowheads="1"/>
          </p:cNvSpPr>
          <p:nvPr/>
        </p:nvSpPr>
        <p:spPr>
          <a:xfrm>
            <a:off x="1007864" y="1043533"/>
            <a:ext cx="6657975" cy="415498"/>
          </a:xfrm>
          <a:prstGeom prst="rect">
            <a:avLst/>
          </a:prstGeom>
        </p:spPr>
        <p:txBody>
          <a:bodyPr>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r>
              <a:rPr lang="de-DE" dirty="0" smtClean="0">
                <a:latin typeface="Times New Roman"/>
                <a:cs typeface="Times New Roman"/>
              </a:rPr>
              <a:t>Alvin </a:t>
            </a:r>
            <a:r>
              <a:rPr lang="de-DE" dirty="0" err="1" smtClean="0">
                <a:latin typeface="Times New Roman"/>
                <a:cs typeface="Times New Roman"/>
              </a:rPr>
              <a:t>Lucier</a:t>
            </a:r>
            <a:r>
              <a:rPr lang="de-DE" dirty="0" smtClean="0">
                <a:latin typeface="Times New Roman"/>
                <a:cs typeface="Times New Roman"/>
              </a:rPr>
              <a:t>, </a:t>
            </a:r>
            <a:r>
              <a:rPr lang="de-DE" dirty="0">
                <a:latin typeface="Times New Roman"/>
                <a:cs typeface="Times New Roman"/>
              </a:rPr>
              <a:t>The Queen </a:t>
            </a:r>
            <a:r>
              <a:rPr lang="de-DE" dirty="0" err="1">
                <a:latin typeface="Times New Roman"/>
                <a:cs typeface="Times New Roman"/>
              </a:rPr>
              <a:t>Of</a:t>
            </a:r>
            <a:r>
              <a:rPr lang="de-DE" dirty="0">
                <a:latin typeface="Times New Roman"/>
                <a:cs typeface="Times New Roman"/>
              </a:rPr>
              <a:t> The </a:t>
            </a:r>
            <a:r>
              <a:rPr lang="de-DE" dirty="0" smtClean="0">
                <a:latin typeface="Times New Roman"/>
                <a:cs typeface="Times New Roman"/>
              </a:rPr>
              <a:t>South (1972)</a:t>
            </a:r>
          </a:p>
        </p:txBody>
      </p:sp>
      <p:pic>
        <p:nvPicPr>
          <p:cNvPr id="2" name="1200747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9912" y="1763613"/>
            <a:ext cx="7056784" cy="5292588"/>
          </a:xfrm>
          <a:prstGeom prst="rect">
            <a:avLst/>
          </a:prstGeom>
        </p:spPr>
      </p:pic>
    </p:spTree>
    <p:extLst>
      <p:ext uri="{BB962C8B-B14F-4D97-AF65-F5344CB8AC3E}">
        <p14:creationId xmlns:p14="http://schemas.microsoft.com/office/powerpoint/2010/main" val="287018481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5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fullScrn="1">
              <p:cMediaNode vol="80000">
                <p:cTn id="16"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838200" y="838199"/>
            <a:ext cx="8534400" cy="781397"/>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Helvetica" charset="0"/>
                <a:ea typeface="ＭＳ Ｐゴシック" charset="0"/>
                <a:cs typeface="MS Gothic" charset="0"/>
              </a:defRPr>
            </a:lvl9pPr>
          </a:lstStyle>
          <a:p>
            <a:pPr>
              <a:lnSpc>
                <a:spcPct val="85000"/>
              </a:lnSpc>
              <a:spcBef>
                <a:spcPts val="600"/>
              </a:spcBef>
              <a:buClrTx/>
              <a:buFontTx/>
              <a:buNone/>
              <a:defRPr/>
            </a:pPr>
            <a:endParaRPr lang="de-DE" dirty="0">
              <a:solidFill>
                <a:srgbClr val="000000"/>
              </a:solidFill>
            </a:endParaRPr>
          </a:p>
        </p:txBody>
      </p:sp>
      <p:sp>
        <p:nvSpPr>
          <p:cNvPr id="6" name="Rectangle 2"/>
          <p:cNvSpPr txBox="1">
            <a:spLocks noChangeArrowheads="1"/>
          </p:cNvSpPr>
          <p:nvPr/>
        </p:nvSpPr>
        <p:spPr>
          <a:xfrm>
            <a:off x="863848" y="1043533"/>
            <a:ext cx="8928992" cy="729430"/>
          </a:xfrm>
          <a:prstGeom prst="rect">
            <a:avLst/>
          </a:prstGeom>
        </p:spPr>
        <p:txBody>
          <a:bodyPr wrap="square">
            <a:spAutoFit/>
          </a:bodyPr>
          <a:lstStyle>
            <a:lvl1pPr marL="342900" indent="-342900" algn="l" rtl="0" eaLnBrk="0" fontAlgn="base" hangingPunct="0">
              <a:lnSpc>
                <a:spcPct val="85000"/>
              </a:lnSpc>
              <a:spcBef>
                <a:spcPct val="20000"/>
              </a:spcBef>
              <a:spcAft>
                <a:spcPct val="0"/>
              </a:spcAft>
              <a:defRPr>
                <a:solidFill>
                  <a:schemeClr val="tx1"/>
                </a:solidFill>
                <a:latin typeface="+mj-lt"/>
                <a:ea typeface="+mj-ea"/>
                <a:cs typeface="+mj-cs"/>
              </a:defRPr>
            </a:lvl1pPr>
            <a:lvl2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2pPr>
            <a:lvl3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3pPr>
            <a:lvl4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4pPr>
            <a:lvl5pPr marL="3429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5pPr>
            <a:lvl6pPr marL="8001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6pPr>
            <a:lvl7pPr marL="12573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7pPr>
            <a:lvl8pPr marL="17145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8pPr>
            <a:lvl9pPr marL="2171700" indent="-342900" algn="l" rtl="0" eaLnBrk="0" fontAlgn="base" hangingPunct="0">
              <a:lnSpc>
                <a:spcPct val="85000"/>
              </a:lnSpc>
              <a:spcBef>
                <a:spcPct val="20000"/>
              </a:spcBef>
              <a:spcAft>
                <a:spcPct val="0"/>
              </a:spcAft>
              <a:defRPr>
                <a:solidFill>
                  <a:schemeClr val="tx1"/>
                </a:solidFill>
                <a:latin typeface="Verdana" charset="0"/>
                <a:ea typeface="ＭＳ Ｐゴシック" charset="0"/>
              </a:defRPr>
            </a:lvl9pPr>
          </a:lstStyle>
          <a:p>
            <a:r>
              <a:rPr lang="en-GB" smtClean="0">
                <a:latin typeface="Times New Roman"/>
                <a:cs typeface="Times New Roman"/>
              </a:rPr>
              <a:t>Alvin Lucier, music for pure waves, bass drums and acoustic pendulums for one player with electronics and percussion (1980)</a:t>
            </a:r>
            <a:endParaRPr lang="en-GB">
              <a:latin typeface="Times New Roman"/>
              <a:cs typeface="Times New Roman"/>
            </a:endParaRPr>
          </a:p>
        </p:txBody>
      </p:sp>
      <p:pic>
        <p:nvPicPr>
          <p:cNvPr id="3" name="Alvin_Lucier__Music_for_Pure_Waves__Bass_Drums_and_Acoustic_Pendulums__1980__139686445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7944" y="1979637"/>
            <a:ext cx="6624736" cy="4968552"/>
          </a:xfrm>
          <a:prstGeom prst="rect">
            <a:avLst/>
          </a:prstGeom>
        </p:spPr>
      </p:pic>
    </p:spTree>
    <p:extLst>
      <p:ext uri="{BB962C8B-B14F-4D97-AF65-F5344CB8AC3E}">
        <p14:creationId xmlns:p14="http://schemas.microsoft.com/office/powerpoint/2010/main" val="245575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71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fullScrn="1">
              <p:cMediaNode vol="80000">
                <p:cTn id="16" fill="hold" display="0">
                  <p:stCondLst>
                    <p:cond delay="indefinite"/>
                  </p:stCondLst>
                </p:cTn>
                <p:tgtEl>
                  <p:spTgt spid="3"/>
                </p:tgtEl>
              </p:cMediaNode>
            </p:video>
          </p:childTnLst>
        </p:cTn>
      </p:par>
    </p:tn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Verdan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Verdana"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rgbClr val="000000"/>
            </a:solidFill>
            <a:effectLst/>
            <a:latin typeface="Verdana" charset="0"/>
            <a:ea typeface="ＭＳ Ｐゴシック" charset="0"/>
          </a:defRPr>
        </a:defP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335</Words>
  <Application>Microsoft Macintosh PowerPoint</Application>
  <PresentationFormat>Benutzerdefiniert</PresentationFormat>
  <Paragraphs>46</Paragraphs>
  <Slides>12</Slides>
  <Notes>12</Notes>
  <HiddenSlides>0</HiddenSlides>
  <MMClips>4</MMClips>
  <ScaleCrop>false</ScaleCrop>
  <HeadingPairs>
    <vt:vector size="4" baseType="variant">
      <vt:variant>
        <vt:lpstr>Design</vt:lpstr>
      </vt:variant>
      <vt:variant>
        <vt:i4>1</vt:i4>
      </vt:variant>
      <vt:variant>
        <vt:lpstr>Folientitel</vt:lpstr>
      </vt:variant>
      <vt:variant>
        <vt:i4>12</vt:i4>
      </vt:variant>
    </vt:vector>
  </HeadingPairs>
  <TitlesOfParts>
    <vt:vector size="13" baseType="lpstr">
      <vt:lpstr>Standarddesign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ſ ]蟨ڱ腬뿿큠ॲ“]蟨ſ眄뿿큐</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Analogien: Film - Elektronische Musik</dc:title>
  <dc:creator>Achim Bornhoeft</dc:creator>
  <cp:lastModifiedBy>Achim Bornhoeft</cp:lastModifiedBy>
  <cp:revision>425</cp:revision>
  <dcterms:created xsi:type="dcterms:W3CDTF">2005-05-16T08:28:52Z</dcterms:created>
  <dcterms:modified xsi:type="dcterms:W3CDTF">2015-01-11T09:29:53Z</dcterms:modified>
</cp:coreProperties>
</file>